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7" r:id="rId4"/>
    <p:sldId id="304" r:id="rId5"/>
    <p:sldId id="265" r:id="rId6"/>
    <p:sldId id="298" r:id="rId7"/>
    <p:sldId id="297" r:id="rId8"/>
    <p:sldId id="299" r:id="rId9"/>
    <p:sldId id="300" r:id="rId10"/>
    <p:sldId id="301" r:id="rId11"/>
    <p:sldId id="302" r:id="rId12"/>
    <p:sldId id="303" r:id="rId13"/>
    <p:sldId id="293" r:id="rId14"/>
    <p:sldId id="292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999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5" autoAdjust="0"/>
    <p:restoredTop sz="91831" autoAdjust="0"/>
  </p:normalViewPr>
  <p:slideViewPr>
    <p:cSldViewPr snapToGrid="0" snapToObjects="1">
      <p:cViewPr varScale="1">
        <p:scale>
          <a:sx n="59" d="100"/>
          <a:sy n="59" d="100"/>
        </p:scale>
        <p:origin x="178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5D4F20-DCBE-4DA5-9AFB-9DEFE09335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B9D74-DA17-48ED-841C-4A5CF62C1C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64C7E-C246-494A-8736-87D95CAF2BDE}" type="datetimeFigureOut">
              <a:rPr lang="en-GB" smtClean="0"/>
              <a:t>04/12/2018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9A66A-C412-4FEF-BD6E-6AD5278D13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18349-948B-42A3-9D0A-03B7769285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A2ED1-B266-4FA0-9806-D37837D4E7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598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78C00-78BC-7F42-BCD2-780A528E0F88}" type="datetimeFigureOut">
              <a:rPr lang="en-US" smtClean="0"/>
              <a:t>12/4/2018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8CAB5-015D-6547-9BB6-06DD0C1C09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75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20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98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Quick hands up of who are we?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46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1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20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Quick hands up of who are we?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85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09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129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07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504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81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8CAB5-015D-6547-9BB6-06DD0C1C093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elizabeth/Desktop/PTT%20Dual%20logo%20grey%20bg.jpg" TargetMode="External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elizabeth/Desktop/PTT%20title%20white%20bg.jpg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elizabeth/Desktop/PTT%20Divider%20Grey%20bg.jpg" TargetMode="External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TT Dual logo grey bg.jpg" descr="/Users/relizabeth/Desktop/PTT Dual logo grey bg.jpg">
            <a:extLst>
              <a:ext uri="{FF2B5EF4-FFF2-40B4-BE49-F238E27FC236}">
                <a16:creationId xmlns:a16="http://schemas.microsoft.com/office/drawing/2014/main" id="{1B6D704B-0968-44F6-ACE8-EEBCF8D458CB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9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8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TT title white bg.jpg" descr="/Users/relizabeth/Desktop/PTT title white bg.jpg">
            <a:extLst>
              <a:ext uri="{FF2B5EF4-FFF2-40B4-BE49-F238E27FC236}">
                <a16:creationId xmlns:a16="http://schemas.microsoft.com/office/drawing/2014/main" id="{C645F59D-287E-4237-AD5D-62A055CFA067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4608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02CDB-7C9A-4CD5-9F79-B3449BBD3F7C}"/>
              </a:ext>
            </a:extLst>
          </p:cNvPr>
          <p:cNvSpPr txBox="1">
            <a:spLocks/>
          </p:cNvSpPr>
          <p:nvPr userDrawn="1"/>
        </p:nvSpPr>
        <p:spPr>
          <a:xfrm>
            <a:off x="685800" y="2136775"/>
            <a:ext cx="7772400" cy="252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5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Title</a:t>
            </a:r>
            <a:br>
              <a:rPr lang="en-GB" sz="75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</a:br>
            <a:r>
              <a:rPr lang="en-GB" sz="48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Subhead here</a:t>
            </a:r>
          </a:p>
        </p:txBody>
      </p:sp>
    </p:spTree>
    <p:extLst>
      <p:ext uri="{BB962C8B-B14F-4D97-AF65-F5344CB8AC3E}">
        <p14:creationId xmlns:p14="http://schemas.microsoft.com/office/powerpoint/2010/main" val="198464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1A21BAFE-83EC-441F-8A39-CF9A045065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945" y="233364"/>
            <a:ext cx="5536277" cy="622848"/>
          </a:xfrm>
          <a:prstGeom prst="rect">
            <a:avLst/>
          </a:prstGeom>
        </p:spPr>
        <p:txBody>
          <a:bodyPr anchor="ctr" anchorCtr="0"/>
          <a:lstStyle>
            <a:lvl1pPr>
              <a:defRPr sz="3000">
                <a:solidFill>
                  <a:srgbClr val="999899"/>
                </a:solidFill>
              </a:defRPr>
            </a:lvl1pPr>
          </a:lstStyle>
          <a:p>
            <a:r>
              <a:rPr lang="en-GB" dirty="0"/>
              <a:t>Slide 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981469-C901-44F1-94E9-0EA4928BC96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90513" y="1238250"/>
            <a:ext cx="8570912" cy="5403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14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TT Divider Grey bg.jpg" descr="/Users/relizabeth/Desktop/PTT Divider Grey bg.jpg">
            <a:extLst>
              <a:ext uri="{FF2B5EF4-FFF2-40B4-BE49-F238E27FC236}">
                <a16:creationId xmlns:a16="http://schemas.microsoft.com/office/drawing/2014/main" id="{52B5D30E-7886-482A-AD39-55094F9B466F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964" cy="6858000"/>
          </a:xfrm>
          <a:prstGeom prst="rect">
            <a:avLst/>
          </a:prstGeom>
        </p:spPr>
      </p:pic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A5565609-2AB8-45C3-9616-B1EAF2CC421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945" y="1931986"/>
            <a:ext cx="8587048" cy="2994025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118050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file://localhost/Users/relizabeth/Desktop/PTT%20page%20white%20bg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TT page white bg.jpg" descr="/Users/relizabeth/Desktop/PTT page white bg.jpg"/>
          <p:cNvPicPr>
            <a:picLocks noChangeAspect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9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82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file://localhost/Users/relizabeth/Desktop/PTT%20Dual%20logo%20grey%20bg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clark@quality.org" TargetMode="External"/><Relationship Id="rId4" Type="http://schemas.openxmlformats.org/officeDocument/2006/relationships/image" Target="file://localhost/Users/relizabeth/Desktop/PTT%20Dual%20logo%20grey%20bg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elizabeth/Desktop/PTT%20title%20white%20bg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TT Dual logo grey bg.jpg" descr="/Users/relizabeth/Desktop/PTT Dual logo grey bg.jp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9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5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945" y="233364"/>
            <a:ext cx="5791356" cy="622848"/>
          </a:xfrm>
        </p:spPr>
        <p:txBody>
          <a:bodyPr/>
          <a:lstStyle/>
          <a:p>
            <a:r>
              <a:rPr lang="en-GB" dirty="0"/>
              <a:t>Associate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B8FF-291C-4CFD-902E-77D28736CF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 sz="2000" dirty="0">
              <a:solidFill>
                <a:srgbClr val="FF6600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dirty="0">
                <a:solidFill>
                  <a:srgbClr val="FF66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B2F59-D7AD-453E-A674-3FE8577F16A2}"/>
              </a:ext>
            </a:extLst>
          </p:cNvPr>
          <p:cNvSpPr/>
          <p:nvPr/>
        </p:nvSpPr>
        <p:spPr>
          <a:xfrm>
            <a:off x="282575" y="1005189"/>
            <a:ext cx="8570480" cy="5853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BSI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IoD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UKAS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Board Intelligence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Catalyst Consulting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CIIA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Engineering Council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NEBOSH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NEDA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Oakland Consulting and Institute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PMI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RepRisk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Shirley Parsons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Tomorrow’s Company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0551E6-68EB-4DBA-8789-B63747295994}"/>
              </a:ext>
            </a:extLst>
          </p:cNvPr>
          <p:cNvSpPr txBox="1"/>
          <p:nvPr/>
        </p:nvSpPr>
        <p:spPr>
          <a:xfrm>
            <a:off x="3965753" y="2645965"/>
            <a:ext cx="5004319" cy="1566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to Action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know if we’re missing anyone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us how you would like to keep informed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us feedback </a:t>
            </a:r>
          </a:p>
        </p:txBody>
      </p:sp>
    </p:spTree>
    <p:extLst>
      <p:ext uri="{BB962C8B-B14F-4D97-AF65-F5344CB8AC3E}">
        <p14:creationId xmlns:p14="http://schemas.microsoft.com/office/powerpoint/2010/main" val="391450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945" y="233364"/>
            <a:ext cx="5791356" cy="622848"/>
          </a:xfrm>
        </p:spPr>
        <p:txBody>
          <a:bodyPr/>
          <a:lstStyle/>
          <a:p>
            <a:r>
              <a:rPr lang="en-GB" dirty="0"/>
              <a:t>Awards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B2F59-D7AD-453E-A674-3FE8577F16A2}"/>
              </a:ext>
            </a:extLst>
          </p:cNvPr>
          <p:cNvSpPr/>
          <p:nvPr/>
        </p:nvSpPr>
        <p:spPr>
          <a:xfrm>
            <a:off x="290945" y="1138759"/>
            <a:ext cx="8570480" cy="5541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Deciding categories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Developing marking schemas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Selecting and inducting judges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Desk-based scoring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Consensus on finalists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Interviews 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Consensus on winners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Feedback 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Learning </a:t>
            </a:r>
          </a:p>
          <a:p>
            <a:pPr marL="285750" indent="-285750">
              <a:lnSpc>
                <a:spcPct val="20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450820"/>
      </p:ext>
    </p:extLst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945" y="233364"/>
            <a:ext cx="5791356" cy="622848"/>
          </a:xfrm>
        </p:spPr>
        <p:txBody>
          <a:bodyPr/>
          <a:lstStyle/>
          <a:p>
            <a:r>
              <a:rPr lang="en-GB" dirty="0"/>
              <a:t>Having an Opinion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B2F59-D7AD-453E-A674-3FE8577F16A2}"/>
              </a:ext>
            </a:extLst>
          </p:cNvPr>
          <p:cNvSpPr/>
          <p:nvPr/>
        </p:nvSpPr>
        <p:spPr>
          <a:xfrm>
            <a:off x="290945" y="1138759"/>
            <a:ext cx="8570480" cy="543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Through Associate Partners 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26 articles following 2017 research with IoD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Technology on Trial  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We commented upon: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Kobe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Bell Pottinger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BMW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RBS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Facebook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2-Sisters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Cambridge Analytica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Various construction issues 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For a purpose</a:t>
            </a:r>
          </a:p>
        </p:txBody>
      </p:sp>
    </p:spTree>
    <p:extLst>
      <p:ext uri="{BB962C8B-B14F-4D97-AF65-F5344CB8AC3E}">
        <p14:creationId xmlns:p14="http://schemas.microsoft.com/office/powerpoint/2010/main" val="283503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38E5BCA-9938-4628-90E0-7935968FBEEE}"/>
              </a:ext>
            </a:extLst>
          </p:cNvPr>
          <p:cNvSpPr txBox="1"/>
          <p:nvPr/>
        </p:nvSpPr>
        <p:spPr>
          <a:xfrm>
            <a:off x="265370" y="2663433"/>
            <a:ext cx="8629253" cy="172354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And, next year there’s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our Centenary!</a:t>
            </a:r>
          </a:p>
        </p:txBody>
      </p:sp>
    </p:spTree>
    <p:extLst>
      <p:ext uri="{BB962C8B-B14F-4D97-AF65-F5344CB8AC3E}">
        <p14:creationId xmlns:p14="http://schemas.microsoft.com/office/powerpoint/2010/main" val="230194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TT Dual logo grey bg.jpg" descr="/Users/relizabeth/Desktop/PTT Dual logo grey bg.jp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96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57C520-C3F8-4D34-88E1-50EDF2D21682}"/>
              </a:ext>
            </a:extLst>
          </p:cNvPr>
          <p:cNvSpPr txBox="1"/>
          <p:nvPr/>
        </p:nvSpPr>
        <p:spPr>
          <a:xfrm>
            <a:off x="1726557" y="4242062"/>
            <a:ext cx="29384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Estelle Clark</a:t>
            </a:r>
          </a:p>
          <a:p>
            <a:pPr algn="l"/>
            <a:r>
              <a:rPr lang="en-GB" dirty="0">
                <a:solidFill>
                  <a:schemeClr val="bg1"/>
                </a:solidFill>
                <a:hlinkClick r:id="rId5"/>
              </a:rPr>
              <a:t>eclark@quality.org</a:t>
            </a:r>
            <a:endParaRPr lang="en-GB" dirty="0">
              <a:solidFill>
                <a:schemeClr val="bg1"/>
              </a:solidFill>
            </a:endParaRPr>
          </a:p>
          <a:p>
            <a:pPr algn="l"/>
            <a:r>
              <a:rPr lang="en-GB" dirty="0">
                <a:solidFill>
                  <a:schemeClr val="bg1"/>
                </a:solidFill>
              </a:rPr>
              <a:t>Mobile: 0782 446 1010</a:t>
            </a:r>
          </a:p>
          <a:p>
            <a:pPr algn="l"/>
            <a:r>
              <a:rPr lang="en-GB" dirty="0">
                <a:solidFill>
                  <a:schemeClr val="bg1"/>
                </a:solidFill>
              </a:rPr>
              <a:t>Twitter: @estellejacqu  </a:t>
            </a:r>
          </a:p>
        </p:txBody>
      </p:sp>
    </p:spTree>
    <p:extLst>
      <p:ext uri="{BB962C8B-B14F-4D97-AF65-F5344CB8AC3E}">
        <p14:creationId xmlns:p14="http://schemas.microsoft.com/office/powerpoint/2010/main" val="188770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TT title white bg.jpg" descr="/Users/relizabeth/Desktop/PTT title white bg.jp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879"/>
            <a:ext cx="9144000" cy="474608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2136775"/>
            <a:ext cx="7772400" cy="2520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CQI Policy Directorate </a:t>
            </a:r>
          </a:p>
        </p:txBody>
      </p:sp>
    </p:spTree>
    <p:extLst>
      <p:ext uri="{BB962C8B-B14F-4D97-AF65-F5344CB8AC3E}">
        <p14:creationId xmlns:p14="http://schemas.microsoft.com/office/powerpoint/2010/main" val="422755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Established in 2017 to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B8FF-291C-4CFD-902E-77D28736CF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 sz="2000" dirty="0">
              <a:solidFill>
                <a:srgbClr val="FF6600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dirty="0">
                <a:solidFill>
                  <a:srgbClr val="FF66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F590EF-CBE1-4CC8-914B-34847CA375CF}"/>
              </a:ext>
            </a:extLst>
          </p:cNvPr>
          <p:cNvSpPr/>
          <p:nvPr/>
        </p:nvSpPr>
        <p:spPr>
          <a:xfrm>
            <a:off x="312717" y="1662734"/>
            <a:ext cx="8570480" cy="428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sz="1600" dirty="0"/>
              <a:t>Be the policy voice of the CQI </a:t>
            </a:r>
          </a:p>
          <a:p>
            <a:pPr marL="742950" lvl="1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sz="1600" dirty="0"/>
              <a:t>Responsible for thought leadership</a:t>
            </a:r>
          </a:p>
          <a:p>
            <a:pPr marL="742950" lvl="1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sz="1600" dirty="0"/>
              <a:t>For developing and deploying plans to influence key stakeholders in line with CQI strategy</a:t>
            </a:r>
          </a:p>
          <a:p>
            <a:pPr marL="742950" lvl="1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sz="1600" dirty="0"/>
              <a:t>Providing technical approval of changes to membership standards, L&amp;D content, and any other technical content</a:t>
            </a:r>
          </a:p>
          <a:p>
            <a:pPr marL="742950" lvl="1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sz="1600" dirty="0"/>
              <a:t>Managing the Standards Panel</a:t>
            </a:r>
          </a:p>
        </p:txBody>
      </p:sp>
    </p:spTree>
    <p:extLst>
      <p:ext uri="{BB962C8B-B14F-4D97-AF65-F5344CB8AC3E}">
        <p14:creationId xmlns:p14="http://schemas.microsoft.com/office/powerpoint/2010/main" val="322051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F09D87-0D14-4954-A832-21F2A8D810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CQI Policy Directorate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5C5C8-2D3F-4CC7-B149-91CBB4B1544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algn="ctr">
              <a:lnSpc>
                <a:spcPct val="250000"/>
              </a:lnSpc>
            </a:pPr>
            <a:r>
              <a:rPr lang="en-GB" sz="4000" dirty="0"/>
              <a:t>Leading</a:t>
            </a:r>
          </a:p>
          <a:p>
            <a:pPr algn="ctr">
              <a:lnSpc>
                <a:spcPct val="250000"/>
              </a:lnSpc>
            </a:pPr>
            <a:r>
              <a:rPr lang="en-GB" sz="4000" dirty="0"/>
              <a:t>Leveraging </a:t>
            </a:r>
          </a:p>
          <a:p>
            <a:pPr algn="ctr">
              <a:lnSpc>
                <a:spcPct val="250000"/>
              </a:lnSpc>
            </a:pPr>
            <a:r>
              <a:rPr lang="en-GB" sz="4000" dirty="0"/>
              <a:t>Informing</a:t>
            </a:r>
          </a:p>
        </p:txBody>
      </p:sp>
    </p:spTree>
    <p:extLst>
      <p:ext uri="{BB962C8B-B14F-4D97-AF65-F5344CB8AC3E}">
        <p14:creationId xmlns:p14="http://schemas.microsoft.com/office/powerpoint/2010/main" val="160349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38E5BCA-9938-4628-90E0-7935968FBEEE}"/>
              </a:ext>
            </a:extLst>
          </p:cNvPr>
          <p:cNvSpPr txBox="1"/>
          <p:nvPr/>
        </p:nvSpPr>
        <p:spPr>
          <a:xfrm>
            <a:off x="265370" y="2663431"/>
            <a:ext cx="8629253" cy="172354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This translates into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six operational activities</a:t>
            </a:r>
          </a:p>
        </p:txBody>
      </p:sp>
    </p:spTree>
    <p:extLst>
      <p:ext uri="{BB962C8B-B14F-4D97-AF65-F5344CB8AC3E}">
        <p14:creationId xmlns:p14="http://schemas.microsoft.com/office/powerpoint/2010/main" val="1802690605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945" y="233364"/>
            <a:ext cx="5791356" cy="622848"/>
          </a:xfrm>
        </p:spPr>
        <p:txBody>
          <a:bodyPr/>
          <a:lstStyle/>
          <a:p>
            <a:r>
              <a:rPr lang="en-GB" dirty="0"/>
              <a:t>Policy Directorate Activities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B8FF-291C-4CFD-902E-77D28736CF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 sz="2000" dirty="0">
              <a:solidFill>
                <a:srgbClr val="FF6600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dirty="0">
                <a:solidFill>
                  <a:srgbClr val="FF66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B2F59-D7AD-453E-A674-3FE8577F16A2}"/>
              </a:ext>
            </a:extLst>
          </p:cNvPr>
          <p:cNvSpPr/>
          <p:nvPr/>
        </p:nvSpPr>
        <p:spPr>
          <a:xfrm>
            <a:off x="312717" y="1827118"/>
            <a:ext cx="8570480" cy="412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Professional Competency and Professional Standards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International Standards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Research and Reports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Associate Partners 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Having an Opinion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Awards  </a:t>
            </a:r>
          </a:p>
        </p:txBody>
      </p:sp>
    </p:spTree>
    <p:extLst>
      <p:ext uri="{BB962C8B-B14F-4D97-AF65-F5344CB8AC3E}">
        <p14:creationId xmlns:p14="http://schemas.microsoft.com/office/powerpoint/2010/main" val="2026973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945" y="438844"/>
            <a:ext cx="5791356" cy="622848"/>
          </a:xfrm>
        </p:spPr>
        <p:txBody>
          <a:bodyPr/>
          <a:lstStyle/>
          <a:p>
            <a:r>
              <a:rPr lang="en-GB" sz="2800" dirty="0"/>
              <a:t>Professional Competency </a:t>
            </a:r>
          </a:p>
          <a:p>
            <a:r>
              <a:rPr lang="en-GB" sz="2800" dirty="0"/>
              <a:t>&amp; Professional Standards</a:t>
            </a:r>
          </a:p>
          <a:p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B8FF-291C-4CFD-902E-77D28736CF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 sz="2000" dirty="0">
              <a:solidFill>
                <a:srgbClr val="FF6600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dirty="0">
                <a:solidFill>
                  <a:srgbClr val="FF66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B2F59-D7AD-453E-A674-3FE8577F16A2}"/>
              </a:ext>
            </a:extLst>
          </p:cNvPr>
          <p:cNvSpPr/>
          <p:nvPr/>
        </p:nvSpPr>
        <p:spPr>
          <a:xfrm>
            <a:off x="290945" y="1367987"/>
            <a:ext cx="8570480" cy="4814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What Quality Professionals need to know, do, and how they behave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Steward for the Competency Framework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New Models e.g. Operational Governance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Sign-off for technical changes to L&amp;D  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Decisions on Fellows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Support for Apprenticeships </a:t>
            </a:r>
          </a:p>
          <a:p>
            <a:pPr marL="285750" indent="-285750">
              <a:lnSpc>
                <a:spcPct val="2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Arbiter on Professional Complaints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515B54-4065-46D6-B77E-F6E373F51B9A}"/>
              </a:ext>
            </a:extLst>
          </p:cNvPr>
          <p:cNvSpPr txBox="1"/>
          <p:nvPr/>
        </p:nvSpPr>
        <p:spPr>
          <a:xfrm>
            <a:off x="5635987" y="4317705"/>
            <a:ext cx="3417730" cy="27139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Clr>
                <a:srgbClr val="FF33CC"/>
              </a:buClr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to Action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folks are our members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us feedback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a Fellow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 training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a mentor 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6307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945" y="233364"/>
            <a:ext cx="5791356" cy="622848"/>
          </a:xfrm>
        </p:spPr>
        <p:txBody>
          <a:bodyPr/>
          <a:lstStyle/>
          <a:p>
            <a:r>
              <a:rPr lang="en-GB" dirty="0"/>
              <a:t>International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B8FF-291C-4CFD-902E-77D28736CF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 sz="2000" dirty="0">
              <a:solidFill>
                <a:srgbClr val="FF6600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dirty="0">
                <a:solidFill>
                  <a:srgbClr val="FF66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B2F59-D7AD-453E-A674-3FE8577F16A2}"/>
              </a:ext>
            </a:extLst>
          </p:cNvPr>
          <p:cNvSpPr/>
          <p:nvPr/>
        </p:nvSpPr>
        <p:spPr>
          <a:xfrm>
            <a:off x="312717" y="1292863"/>
            <a:ext cx="8570480" cy="5437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Your voice in the development of International Standards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ISO9001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ISO9004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ISO45001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14001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22000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27001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19011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17021-3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CD 37000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Standards Panel 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endParaRPr lang="en-GB" dirty="0"/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958220-3AB7-4AA1-B673-E64A86F18B8E}"/>
              </a:ext>
            </a:extLst>
          </p:cNvPr>
          <p:cNvSpPr txBox="1"/>
          <p:nvPr/>
        </p:nvSpPr>
        <p:spPr>
          <a:xfrm>
            <a:off x="3690648" y="4666816"/>
            <a:ext cx="5453352" cy="1975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Clr>
                <a:srgbClr val="FF33CC"/>
              </a:buClr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to Action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us feedback on proposed changes 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us if you’ve a role IRT any standard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your staff through panel membership  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9211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0FD6478-3A64-4F1A-BCD0-B1926DB54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0945" y="233364"/>
            <a:ext cx="5791356" cy="622848"/>
          </a:xfrm>
        </p:spPr>
        <p:txBody>
          <a:bodyPr/>
          <a:lstStyle/>
          <a:p>
            <a:r>
              <a:rPr lang="en-GB" dirty="0"/>
              <a:t>Research and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B8FF-291C-4CFD-902E-77D28736CF1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 sz="2000" dirty="0">
              <a:solidFill>
                <a:srgbClr val="FF6600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2000" dirty="0">
                <a:solidFill>
                  <a:srgbClr val="FF66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B2F59-D7AD-453E-A674-3FE8577F16A2}"/>
              </a:ext>
            </a:extLst>
          </p:cNvPr>
          <p:cNvSpPr/>
          <p:nvPr/>
        </p:nvSpPr>
        <p:spPr>
          <a:xfrm>
            <a:off x="290945" y="1313410"/>
            <a:ext cx="8570480" cy="5853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2018 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Market Survey 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Future of Assurance 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Technology on Trial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45001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19011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22000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ISO 9004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2019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Market Survey and Career Pathways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Does Good Governance Lead to Good Behaviour? </a:t>
            </a:r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r>
              <a:rPr lang="en-GB" dirty="0"/>
              <a:t>Quality 4.0 </a:t>
            </a:r>
          </a:p>
          <a:p>
            <a:pPr marL="285750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endParaRPr lang="en-GB" dirty="0"/>
          </a:p>
          <a:p>
            <a:pPr marL="742950" lvl="1" indent="-285750">
              <a:lnSpc>
                <a:spcPct val="150000"/>
              </a:lnSpc>
              <a:buClr>
                <a:srgbClr val="FF00FF"/>
              </a:buCl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9CFA1E-A542-4F2B-923A-0EF4A008E2FD}"/>
              </a:ext>
            </a:extLst>
          </p:cNvPr>
          <p:cNvSpPr txBox="1"/>
          <p:nvPr/>
        </p:nvSpPr>
        <p:spPr>
          <a:xfrm>
            <a:off x="5157016" y="1969165"/>
            <a:ext cx="2805383" cy="1975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Clr>
                <a:srgbClr val="FF33CC"/>
              </a:buClr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to Action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our surveys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us feedback 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our reports</a:t>
            </a:r>
          </a:p>
          <a:p>
            <a:pPr marL="285750" indent="-285750">
              <a:lnSpc>
                <a:spcPct val="150000"/>
              </a:lnSpc>
              <a:buClr>
                <a:srgbClr val="FF33CC"/>
              </a:buClr>
              <a:buFont typeface="Wingdings" panose="05000000000000000000" pitchFamily="2" charset="2"/>
              <a:buChar char="ü"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64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QI colour palette">
      <a:dk1>
        <a:srgbClr val="000000"/>
      </a:dk1>
      <a:lt1>
        <a:sysClr val="window" lastClr="FFFFFF"/>
      </a:lt1>
      <a:dk2>
        <a:srgbClr val="4C4946"/>
      </a:dk2>
      <a:lt2>
        <a:srgbClr val="BCBCBB"/>
      </a:lt2>
      <a:accent1>
        <a:srgbClr val="008296"/>
      </a:accent1>
      <a:accent2>
        <a:srgbClr val="038B3C"/>
      </a:accent2>
      <a:accent3>
        <a:srgbClr val="F7D102"/>
      </a:accent3>
      <a:accent4>
        <a:srgbClr val="474C60"/>
      </a:accent4>
      <a:accent5>
        <a:srgbClr val="769487"/>
      </a:accent5>
      <a:accent6>
        <a:srgbClr val="4B2988"/>
      </a:accent6>
      <a:hlink>
        <a:srgbClr val="1D96BB"/>
      </a:hlink>
      <a:folHlink>
        <a:srgbClr val="0070C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DBDB1D7-AFE8-4E92-B8A4-BB0A7481EFEE}" vid="{A777A4EE-9766-4FF5-9922-5D0A4A1147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CQI Presentation template</Template>
  <TotalTime>4378</TotalTime>
  <Words>414</Words>
  <Application>Microsoft Office PowerPoint</Application>
  <PresentationFormat>On-screen Show (4:3)</PresentationFormat>
  <Paragraphs>143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CQI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Reeve</dc:creator>
  <cp:lastModifiedBy>Estelle Clark</cp:lastModifiedBy>
  <cp:revision>161</cp:revision>
  <cp:lastPrinted>2018-06-15T13:50:21Z</cp:lastPrinted>
  <dcterms:created xsi:type="dcterms:W3CDTF">2018-01-16T15:38:39Z</dcterms:created>
  <dcterms:modified xsi:type="dcterms:W3CDTF">2018-12-04T08:42:44Z</dcterms:modified>
</cp:coreProperties>
</file>