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13"/>
  </p:notesMasterIdLst>
  <p:handoutMasterIdLst>
    <p:handoutMasterId r:id="rId14"/>
  </p:handoutMasterIdLst>
  <p:sldIdLst>
    <p:sldId id="3687" r:id="rId5"/>
    <p:sldId id="4173" r:id="rId6"/>
    <p:sldId id="4174" r:id="rId7"/>
    <p:sldId id="4176" r:id="rId8"/>
    <p:sldId id="4177" r:id="rId9"/>
    <p:sldId id="4175" r:id="rId10"/>
    <p:sldId id="4178" r:id="rId11"/>
    <p:sldId id="4179" r:id="rId12"/>
  </p:sldIdLst>
  <p:sldSz cx="10383838" cy="7126288"/>
  <p:notesSz cx="6858000" cy="9979025"/>
  <p:custDataLst>
    <p:tags r:id="rId15"/>
  </p:custDataLst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7">
          <p15:clr>
            <a:srgbClr val="A4A3A4"/>
          </p15:clr>
        </p15:guide>
        <p15:guide id="2" orient="horz" pos="793">
          <p15:clr>
            <a:srgbClr val="A4A3A4"/>
          </p15:clr>
        </p15:guide>
        <p15:guide id="3" orient="horz" pos="1519">
          <p15:clr>
            <a:srgbClr val="A4A3A4"/>
          </p15:clr>
        </p15:guide>
        <p15:guide id="4" orient="horz" pos="4014">
          <p15:clr>
            <a:srgbClr val="A4A3A4"/>
          </p15:clr>
        </p15:guide>
        <p15:guide id="5" orient="horz" pos="3560">
          <p15:clr>
            <a:srgbClr val="A4A3A4"/>
          </p15:clr>
        </p15:guide>
        <p15:guide id="6" orient="horz" pos="3855">
          <p15:clr>
            <a:srgbClr val="A4A3A4"/>
          </p15:clr>
        </p15:guide>
        <p15:guide id="7" pos="3271">
          <p15:clr>
            <a:srgbClr val="A4A3A4"/>
          </p15:clr>
        </p15:guide>
        <p15:guide id="8" pos="390">
          <p15:clr>
            <a:srgbClr val="A4A3A4"/>
          </p15:clr>
        </p15:guide>
        <p15:guide id="9" pos="615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ey Twyford" initials="" lastIdx="2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5BFF"/>
    <a:srgbClr val="FFFFFF"/>
    <a:srgbClr val="000000"/>
    <a:srgbClr val="FF0000"/>
    <a:srgbClr val="FFFF00"/>
    <a:srgbClr val="D9D9D9"/>
    <a:srgbClr val="CCCCCC"/>
    <a:srgbClr val="414141"/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C8C0AA-5323-4C52-9936-F244D187319E}" v="59" dt="2019-03-06T20:11:38.7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ittlere Formatvorlage 4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80" y="54"/>
      </p:cViewPr>
      <p:guideLst>
        <p:guide orient="horz" pos="2267"/>
        <p:guide orient="horz" pos="793"/>
        <p:guide orient="horz" pos="1519"/>
        <p:guide orient="horz" pos="4014"/>
        <p:guide orient="horz" pos="3560"/>
        <p:guide orient="horz" pos="3855"/>
        <p:guide pos="3271"/>
        <p:guide pos="390"/>
        <p:guide pos="615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9C3EF65C-3CD8-4D35-B2BE-AD8378ACDED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579" tIns="46790" rIns="93579" bIns="46790" numCol="1" anchor="t" anchorCtr="0" compatLnSpc="1">
            <a:prstTxWarp prst="textNoShape">
              <a:avLst/>
            </a:prstTxWarp>
          </a:bodyPr>
          <a:lstStyle>
            <a:lvl1pPr algn="l" defTabSz="936314" eaLnBrk="1" hangingPunct="1">
              <a:spcBef>
                <a:spcPct val="0"/>
              </a:spcBef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71BCD0CB-44F0-4C6E-BDC5-C57059CE3B1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0213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579" tIns="46790" rIns="93579" bIns="46790" numCol="1" anchor="t" anchorCtr="0" compatLnSpc="1">
            <a:prstTxWarp prst="textNoShape">
              <a:avLst/>
            </a:prstTxWarp>
          </a:bodyPr>
          <a:lstStyle>
            <a:lvl1pPr algn="r" defTabSz="936314" eaLnBrk="1" hangingPunct="1">
              <a:spcBef>
                <a:spcPct val="0"/>
              </a:spcBef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DFC3C8C4-8F56-4066-B596-3BFEC93F481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75788"/>
            <a:ext cx="2970213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579" tIns="46790" rIns="93579" bIns="46790" numCol="1" anchor="b" anchorCtr="0" compatLnSpc="1">
            <a:prstTxWarp prst="textNoShape">
              <a:avLst/>
            </a:prstTxWarp>
          </a:bodyPr>
          <a:lstStyle>
            <a:lvl1pPr algn="l" defTabSz="936314" eaLnBrk="1" hangingPunct="1">
              <a:spcBef>
                <a:spcPct val="0"/>
              </a:spcBef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186A1002-2C9A-4FE9-9834-0D60549B573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75788"/>
            <a:ext cx="2970213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579" tIns="46790" rIns="93579" bIns="46790" numCol="1" anchor="b" anchorCtr="0" compatLnSpc="1">
            <a:prstTxWarp prst="textNoShape">
              <a:avLst/>
            </a:prstTxWarp>
          </a:bodyPr>
          <a:lstStyle>
            <a:lvl1pPr algn="r" defTabSz="935112" eaLnBrk="1" hangingPunct="1">
              <a:defRPr sz="1200" b="0"/>
            </a:lvl1pPr>
          </a:lstStyle>
          <a:p>
            <a:pPr>
              <a:defRPr/>
            </a:pPr>
            <a:fld id="{FA548449-6C6C-4CF2-ADAC-096938EAAF69}" type="slidenum">
              <a:rPr lang="de-DE" altLang="de-DE"/>
              <a:pPr>
                <a:defRPr/>
              </a:pPr>
              <a:t>‹#›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A5C13C4D-4334-48B2-9398-D79BFF3A416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579" tIns="46790" rIns="93579" bIns="46790" numCol="1" anchor="t" anchorCtr="0" compatLnSpc="1">
            <a:prstTxWarp prst="textNoShape">
              <a:avLst/>
            </a:prstTxWarp>
          </a:bodyPr>
          <a:lstStyle>
            <a:lvl1pPr algn="l" defTabSz="936314" eaLnBrk="1" hangingPunct="1">
              <a:spcBef>
                <a:spcPct val="0"/>
              </a:spcBef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E38CBC81-C6C6-46EB-8CC5-FACC8C65227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0213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579" tIns="46790" rIns="93579" bIns="46790" numCol="1" anchor="t" anchorCtr="0" compatLnSpc="1">
            <a:prstTxWarp prst="textNoShape">
              <a:avLst/>
            </a:prstTxWarp>
          </a:bodyPr>
          <a:lstStyle>
            <a:lvl1pPr algn="r" defTabSz="936314" eaLnBrk="1" hangingPunct="1">
              <a:spcBef>
                <a:spcPct val="0"/>
              </a:spcBef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4B815723-C6ED-4690-AEB5-00311EB2ECB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3263" y="747713"/>
            <a:ext cx="5454650" cy="3743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DA7C5E11-0594-48EC-A245-BDB5B3282A0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4213" y="4741863"/>
            <a:ext cx="5489575" cy="448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579" tIns="46790" rIns="93579" bIns="467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err="1"/>
              <a:t>Textmasterformate</a:t>
            </a:r>
            <a:r>
              <a:rPr lang="en-US" noProof="0"/>
              <a:t> </a:t>
            </a:r>
            <a:r>
              <a:rPr lang="en-US" noProof="0" err="1"/>
              <a:t>durch</a:t>
            </a:r>
            <a:r>
              <a:rPr lang="en-US" noProof="0"/>
              <a:t> </a:t>
            </a:r>
            <a:r>
              <a:rPr lang="en-US" noProof="0" err="1"/>
              <a:t>Klicken</a:t>
            </a:r>
            <a:r>
              <a:rPr lang="en-US" noProof="0"/>
              <a:t> </a:t>
            </a:r>
            <a:r>
              <a:rPr lang="en-US" noProof="0" err="1"/>
              <a:t>bearbeiten</a:t>
            </a:r>
            <a:endParaRPr lang="en-US" noProof="0"/>
          </a:p>
          <a:p>
            <a:pPr lvl="1"/>
            <a:r>
              <a:rPr lang="en-US" noProof="0" err="1"/>
              <a:t>Zweite</a:t>
            </a:r>
            <a:r>
              <a:rPr lang="en-US" noProof="0"/>
              <a:t> </a:t>
            </a:r>
            <a:r>
              <a:rPr lang="en-US" noProof="0" err="1"/>
              <a:t>Ebene</a:t>
            </a:r>
            <a:endParaRPr lang="en-US" noProof="0"/>
          </a:p>
          <a:p>
            <a:pPr lvl="2"/>
            <a:r>
              <a:rPr lang="en-US" noProof="0" err="1"/>
              <a:t>Dritte</a:t>
            </a:r>
            <a:r>
              <a:rPr lang="en-US" noProof="0"/>
              <a:t> </a:t>
            </a:r>
            <a:r>
              <a:rPr lang="en-US" noProof="0" err="1"/>
              <a:t>Ebene</a:t>
            </a:r>
            <a:endParaRPr lang="en-US" noProof="0"/>
          </a:p>
          <a:p>
            <a:pPr lvl="3"/>
            <a:r>
              <a:rPr lang="en-US" noProof="0" err="1"/>
              <a:t>Vierte</a:t>
            </a:r>
            <a:r>
              <a:rPr lang="en-US" noProof="0"/>
              <a:t> </a:t>
            </a:r>
            <a:r>
              <a:rPr lang="en-US" noProof="0" err="1"/>
              <a:t>Ebene</a:t>
            </a:r>
            <a:endParaRPr lang="en-US" noProof="0"/>
          </a:p>
          <a:p>
            <a:pPr lvl="4"/>
            <a:r>
              <a:rPr lang="en-US" noProof="0" err="1"/>
              <a:t>Fünfte</a:t>
            </a:r>
            <a:r>
              <a:rPr lang="en-US" noProof="0"/>
              <a:t> </a:t>
            </a:r>
            <a:r>
              <a:rPr lang="en-US" noProof="0" err="1"/>
              <a:t>Ebene</a:t>
            </a:r>
            <a:endParaRPr lang="en-US" noProof="0"/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DAFCB17D-C2C9-486E-8E26-AE28360F97C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75788"/>
            <a:ext cx="2970213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579" tIns="46790" rIns="93579" bIns="46790" numCol="1" anchor="b" anchorCtr="0" compatLnSpc="1">
            <a:prstTxWarp prst="textNoShape">
              <a:avLst/>
            </a:prstTxWarp>
          </a:bodyPr>
          <a:lstStyle>
            <a:lvl1pPr algn="l" defTabSz="936314" eaLnBrk="1" hangingPunct="1">
              <a:spcBef>
                <a:spcPct val="0"/>
              </a:spcBef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>
            <a:extLst>
              <a:ext uri="{FF2B5EF4-FFF2-40B4-BE49-F238E27FC236}">
                <a16:creationId xmlns:a16="http://schemas.microsoft.com/office/drawing/2014/main" id="{D86E2A26-7A36-40E9-88FF-24A9A51560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75788"/>
            <a:ext cx="2970213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579" tIns="46790" rIns="93579" bIns="46790" numCol="1" anchor="b" anchorCtr="0" compatLnSpc="1">
            <a:prstTxWarp prst="textNoShape">
              <a:avLst/>
            </a:prstTxWarp>
          </a:bodyPr>
          <a:lstStyle>
            <a:lvl1pPr algn="r" defTabSz="935112" eaLnBrk="1" hangingPunct="1">
              <a:defRPr sz="1200" b="0"/>
            </a:lvl1pPr>
          </a:lstStyle>
          <a:p>
            <a:pPr>
              <a:defRPr/>
            </a:pPr>
            <a:fld id="{05AAD653-685D-49AE-AA69-1012348963AC}" type="slidenum">
              <a:rPr lang="en-US" altLang="de-DE"/>
              <a:pPr>
                <a:defRPr/>
              </a:pPr>
              <a:t>‹#›</a:t>
            </a:fld>
            <a:endParaRPr lang="en-US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>
            <a:extLst>
              <a:ext uri="{FF2B5EF4-FFF2-40B4-BE49-F238E27FC236}">
                <a16:creationId xmlns:a16="http://schemas.microsoft.com/office/drawing/2014/main" id="{037A3DE6-8F10-4497-AD74-11CDA25E2C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125" indent="-28575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7763" indent="-2286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8138" indent="-2286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6925" indent="-2286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4125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1325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38525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95725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1C7312C-4651-4DCF-9DE9-F6C1319CB047}" type="slidenum">
              <a:rPr lang="en-US" altLang="de-DE" smtClean="0"/>
              <a:pPr>
                <a:spcBef>
                  <a:spcPct val="0"/>
                </a:spcBef>
              </a:pPr>
              <a:t>1</a:t>
            </a:fld>
            <a:endParaRPr lang="en-US" altLang="de-DE"/>
          </a:p>
        </p:txBody>
      </p:sp>
      <p:sp>
        <p:nvSpPr>
          <p:cNvPr id="98307" name="Rectangle 2">
            <a:extLst>
              <a:ext uri="{FF2B5EF4-FFF2-40B4-BE49-F238E27FC236}">
                <a16:creationId xmlns:a16="http://schemas.microsoft.com/office/drawing/2014/main" id="{E9133625-18E4-4933-8D70-15875DD6FE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>
            <a:extLst>
              <a:ext uri="{FF2B5EF4-FFF2-40B4-BE49-F238E27FC236}">
                <a16:creationId xmlns:a16="http://schemas.microsoft.com/office/drawing/2014/main" id="{2AE0D5B0-0356-4094-B20D-2454356CA7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D3097FC0-B6B1-4EC7-92DC-B2D1AB7B03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478DB489-B85F-41BB-B320-FC01B015C9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AC6E8D36-82B6-41A0-9EE9-C8B59EA5772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2809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5016" indent="-294237" defTabSz="962809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6947" indent="-235389" defTabSz="962809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726" indent="-235389" defTabSz="962809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8505" indent="-235389" defTabSz="962809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89284" indent="-235389" defTabSz="962809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60062" indent="-235389" defTabSz="962809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30841" indent="-235389" defTabSz="962809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1620" indent="-235389" defTabSz="962809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C70A28A-F1AC-40C2-9984-53CE857236C9}" type="slidenum">
              <a:rPr lang="en-US" altLang="de-DE" sz="1200" b="0"/>
              <a:pPr/>
              <a:t>2</a:t>
            </a:fld>
            <a:endParaRPr lang="en-US" altLang="de-DE" sz="1200" b="0"/>
          </a:p>
        </p:txBody>
      </p:sp>
    </p:spTree>
    <p:extLst>
      <p:ext uri="{BB962C8B-B14F-4D97-AF65-F5344CB8AC3E}">
        <p14:creationId xmlns:p14="http://schemas.microsoft.com/office/powerpoint/2010/main" val="665571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D3097FC0-B6B1-4EC7-92DC-B2D1AB7B03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478DB489-B85F-41BB-B320-FC01B015C9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AC6E8D36-82B6-41A0-9EE9-C8B59EA5772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2809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5016" indent="-294237" defTabSz="962809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6947" indent="-235389" defTabSz="962809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726" indent="-235389" defTabSz="962809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8505" indent="-235389" defTabSz="962809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89284" indent="-235389" defTabSz="962809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60062" indent="-235389" defTabSz="962809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30841" indent="-235389" defTabSz="962809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1620" indent="-235389" defTabSz="962809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C70A28A-F1AC-40C2-9984-53CE857236C9}" type="slidenum">
              <a:rPr lang="en-US" altLang="de-DE" sz="1200" b="0"/>
              <a:pPr/>
              <a:t>3</a:t>
            </a:fld>
            <a:endParaRPr lang="en-US" altLang="de-DE" sz="1200" b="0"/>
          </a:p>
        </p:txBody>
      </p:sp>
    </p:spTree>
    <p:extLst>
      <p:ext uri="{BB962C8B-B14F-4D97-AF65-F5344CB8AC3E}">
        <p14:creationId xmlns:p14="http://schemas.microsoft.com/office/powerpoint/2010/main" val="665571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D3097FC0-B6B1-4EC7-92DC-B2D1AB7B03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478DB489-B85F-41BB-B320-FC01B015C9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AC6E8D36-82B6-41A0-9EE9-C8B59EA5772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2809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5016" indent="-294237" defTabSz="962809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6947" indent="-235389" defTabSz="962809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726" indent="-235389" defTabSz="962809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8505" indent="-235389" defTabSz="962809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89284" indent="-235389" defTabSz="962809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60062" indent="-235389" defTabSz="962809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30841" indent="-235389" defTabSz="962809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1620" indent="-235389" defTabSz="962809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C70A28A-F1AC-40C2-9984-53CE857236C9}" type="slidenum">
              <a:rPr lang="en-US" altLang="de-DE" sz="1200" b="0"/>
              <a:pPr/>
              <a:t>4</a:t>
            </a:fld>
            <a:endParaRPr lang="en-US" altLang="de-DE" sz="1200" b="0"/>
          </a:p>
        </p:txBody>
      </p:sp>
    </p:spTree>
    <p:extLst>
      <p:ext uri="{BB962C8B-B14F-4D97-AF65-F5344CB8AC3E}">
        <p14:creationId xmlns:p14="http://schemas.microsoft.com/office/powerpoint/2010/main" val="17030880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D3097FC0-B6B1-4EC7-92DC-B2D1AB7B03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478DB489-B85F-41BB-B320-FC01B015C9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AC6E8D36-82B6-41A0-9EE9-C8B59EA5772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2809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5016" indent="-294237" defTabSz="962809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6947" indent="-235389" defTabSz="962809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726" indent="-235389" defTabSz="962809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8505" indent="-235389" defTabSz="962809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89284" indent="-235389" defTabSz="962809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60062" indent="-235389" defTabSz="962809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30841" indent="-235389" defTabSz="962809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1620" indent="-235389" defTabSz="962809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C70A28A-F1AC-40C2-9984-53CE857236C9}" type="slidenum">
              <a:rPr lang="en-US" altLang="de-DE" sz="1200" b="0"/>
              <a:pPr/>
              <a:t>5</a:t>
            </a:fld>
            <a:endParaRPr lang="en-US" altLang="de-DE" sz="1200" b="0"/>
          </a:p>
        </p:txBody>
      </p:sp>
    </p:spTree>
    <p:extLst>
      <p:ext uri="{BB962C8B-B14F-4D97-AF65-F5344CB8AC3E}">
        <p14:creationId xmlns:p14="http://schemas.microsoft.com/office/powerpoint/2010/main" val="10597922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D3097FC0-B6B1-4EC7-92DC-B2D1AB7B03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478DB489-B85F-41BB-B320-FC01B015C9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AC6E8D36-82B6-41A0-9EE9-C8B59EA5772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2809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5016" indent="-294237" defTabSz="962809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6947" indent="-235389" defTabSz="962809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726" indent="-235389" defTabSz="962809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8505" indent="-235389" defTabSz="962809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89284" indent="-235389" defTabSz="962809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60062" indent="-235389" defTabSz="962809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30841" indent="-235389" defTabSz="962809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1620" indent="-235389" defTabSz="962809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C70A28A-F1AC-40C2-9984-53CE857236C9}" type="slidenum">
              <a:rPr lang="en-US" altLang="de-DE" sz="1200" b="0"/>
              <a:pPr/>
              <a:t>6</a:t>
            </a:fld>
            <a:endParaRPr lang="en-US" altLang="de-DE" sz="1200" b="0"/>
          </a:p>
        </p:txBody>
      </p:sp>
    </p:spTree>
    <p:extLst>
      <p:ext uri="{BB962C8B-B14F-4D97-AF65-F5344CB8AC3E}">
        <p14:creationId xmlns:p14="http://schemas.microsoft.com/office/powerpoint/2010/main" val="38563184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D3097FC0-B6B1-4EC7-92DC-B2D1AB7B03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478DB489-B85F-41BB-B320-FC01B015C9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AC6E8D36-82B6-41A0-9EE9-C8B59EA5772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2809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5016" indent="-294237" defTabSz="962809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6947" indent="-235389" defTabSz="962809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726" indent="-235389" defTabSz="962809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8505" indent="-235389" defTabSz="962809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89284" indent="-235389" defTabSz="962809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60062" indent="-235389" defTabSz="962809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30841" indent="-235389" defTabSz="962809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1620" indent="-235389" defTabSz="962809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C70A28A-F1AC-40C2-9984-53CE857236C9}" type="slidenum">
              <a:rPr lang="en-US" altLang="de-DE" sz="1200" b="0"/>
              <a:pPr/>
              <a:t>7</a:t>
            </a:fld>
            <a:endParaRPr lang="en-US" altLang="de-DE" sz="1200" b="0"/>
          </a:p>
        </p:txBody>
      </p:sp>
    </p:spTree>
    <p:extLst>
      <p:ext uri="{BB962C8B-B14F-4D97-AF65-F5344CB8AC3E}">
        <p14:creationId xmlns:p14="http://schemas.microsoft.com/office/powerpoint/2010/main" val="26160401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D3097FC0-B6B1-4EC7-92DC-B2D1AB7B03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478DB489-B85F-41BB-B320-FC01B015C9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AC6E8D36-82B6-41A0-9EE9-C8B59EA5772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2809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5016" indent="-294237" defTabSz="962809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6947" indent="-235389" defTabSz="962809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726" indent="-235389" defTabSz="962809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8505" indent="-235389" defTabSz="962809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89284" indent="-235389" defTabSz="962809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60062" indent="-235389" defTabSz="962809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30841" indent="-235389" defTabSz="962809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1620" indent="-235389" defTabSz="962809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C70A28A-F1AC-40C2-9984-53CE857236C9}" type="slidenum">
              <a:rPr lang="en-US" altLang="de-DE" sz="1200" b="0"/>
              <a:pPr/>
              <a:t>8</a:t>
            </a:fld>
            <a:endParaRPr lang="en-US" altLang="de-DE" sz="1200" b="0"/>
          </a:p>
        </p:txBody>
      </p:sp>
    </p:spTree>
    <p:extLst>
      <p:ext uri="{BB962C8B-B14F-4D97-AF65-F5344CB8AC3E}">
        <p14:creationId xmlns:p14="http://schemas.microsoft.com/office/powerpoint/2010/main" val="1798176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2.pn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jpeg"/><Relationship Id="rId5" Type="http://schemas.openxmlformats.org/officeDocument/2006/relationships/image" Target="../media/image4.jpeg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jpeg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jpeg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jpeg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oleObject" Target="../embeddings/oleObject5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ctangle 1091" hidden="1">
            <a:extLst>
              <a:ext uri="{FF2B5EF4-FFF2-40B4-BE49-F238E27FC236}">
                <a16:creationId xmlns:a16="http://schemas.microsoft.com/office/drawing/2014/main" id="{C81421C0-6423-449D-9457-6CAE7843F310}"/>
              </a:ext>
            </a:extLst>
          </p:cNvPr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think-cell Folie" r:id="rId4" imgW="0" imgH="0" progId="TCLayout.ActiveDocument.1">
                  <p:embed/>
                </p:oleObj>
              </mc:Choice>
              <mc:Fallback>
                <p:oleObj name="think-cell Folie" r:id="rId4" imgW="0" imgH="0" progId="TCLayout.ActiveDocument.1">
                  <p:embed/>
                  <p:pic>
                    <p:nvPicPr>
                      <p:cNvPr id="4" name="Rectangle 1091" hidden="1">
                        <a:extLst>
                          <a:ext uri="{FF2B5EF4-FFF2-40B4-BE49-F238E27FC236}">
                            <a16:creationId xmlns:a16="http://schemas.microsoft.com/office/drawing/2014/main" id="{C81421C0-6423-449D-9457-6CAE7843F310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hteck 4">
            <a:extLst>
              <a:ext uri="{FF2B5EF4-FFF2-40B4-BE49-F238E27FC236}">
                <a16:creationId xmlns:a16="http://schemas.microsoft.com/office/drawing/2014/main" id="{4B6EF406-84D9-48B9-BE6F-C08679C3FE1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06400" y="531813"/>
            <a:ext cx="9537700" cy="2068512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/>
        </p:spPr>
        <p:txBody>
          <a:bodyPr lIns="90000" tIns="108000" rIns="90000" bIns="108000"/>
          <a:lstStyle>
            <a:lvl1pPr defTabSz="900113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0113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0113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0113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0113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0113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0113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0113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0113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defRPr/>
            </a:pPr>
            <a:endParaRPr lang="en-US" altLang="en-US"/>
          </a:p>
        </p:txBody>
      </p:sp>
      <p:sp>
        <p:nvSpPr>
          <p:cNvPr id="6" name="Rectangle 1087">
            <a:extLst>
              <a:ext uri="{FF2B5EF4-FFF2-40B4-BE49-F238E27FC236}">
                <a16:creationId xmlns:a16="http://schemas.microsoft.com/office/drawing/2014/main" id="{CCC83645-B4B3-4FD0-8255-2771B7A0592C}"/>
              </a:ext>
            </a:extLst>
          </p:cNvPr>
          <p:cNvSpPr>
            <a:spLocks noChangeArrowheads="1"/>
          </p:cNvSpPr>
          <p:nvPr/>
        </p:nvSpPr>
        <p:spPr bwMode="gray">
          <a:xfrm>
            <a:off x="406400" y="466725"/>
            <a:ext cx="9567863" cy="6142038"/>
          </a:xfrm>
          <a:prstGeom prst="rect">
            <a:avLst/>
          </a:prstGeom>
          <a:noFill/>
          <a:ln w="127000">
            <a:solidFill>
              <a:srgbClr val="D9D9D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defRPr/>
            </a:pPr>
            <a:endParaRPr lang="en-US"/>
          </a:p>
        </p:txBody>
      </p:sp>
      <p:sp>
        <p:nvSpPr>
          <p:cNvPr id="7" name="Line 1088">
            <a:extLst>
              <a:ext uri="{FF2B5EF4-FFF2-40B4-BE49-F238E27FC236}">
                <a16:creationId xmlns:a16="http://schemas.microsoft.com/office/drawing/2014/main" id="{112D1B59-F650-4C68-8E39-50FD23D119B0}"/>
              </a:ext>
            </a:extLst>
          </p:cNvPr>
          <p:cNvSpPr>
            <a:spLocks noChangeShapeType="1"/>
          </p:cNvSpPr>
          <p:nvPr/>
        </p:nvSpPr>
        <p:spPr bwMode="gray">
          <a:xfrm flipV="1">
            <a:off x="407988" y="2652713"/>
            <a:ext cx="9564687" cy="11112"/>
          </a:xfrm>
          <a:prstGeom prst="line">
            <a:avLst/>
          </a:prstGeom>
          <a:noFill/>
          <a:ln w="127000">
            <a:solidFill>
              <a:srgbClr val="D9D9D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" name="Rectangle 1095">
            <a:extLst>
              <a:ext uri="{FF2B5EF4-FFF2-40B4-BE49-F238E27FC236}">
                <a16:creationId xmlns:a16="http://schemas.microsoft.com/office/drawing/2014/main" id="{C8B523F7-69BA-444D-81FE-FDD3B88AB8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25" y="2587625"/>
            <a:ext cx="9613900" cy="73025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108000" rIns="90000" bIns="108000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defRPr/>
            </a:pPr>
            <a:endParaRPr lang="en-US"/>
          </a:p>
        </p:txBody>
      </p:sp>
      <p:sp>
        <p:nvSpPr>
          <p:cNvPr id="72759" name="Rectangle 1079"/>
          <p:cNvSpPr>
            <a:spLocks noGrp="1" noChangeArrowheads="1"/>
          </p:cNvSpPr>
          <p:nvPr>
            <p:ph type="ctrTitle"/>
          </p:nvPr>
        </p:nvSpPr>
        <p:spPr bwMode="auto">
          <a:xfrm>
            <a:off x="619125" y="2881313"/>
            <a:ext cx="9144000" cy="768064"/>
          </a:xfrm>
        </p:spPr>
        <p:txBody>
          <a:bodyPr/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72760" name="Rectangle 1080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619125" y="4429125"/>
            <a:ext cx="9144000" cy="460275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5032" rIns="0" bIns="45032"/>
          <a:lstStyle>
            <a:lvl1pPr defTabSz="903288" eaLnBrk="0" hangingPunct="0">
              <a:spcBef>
                <a:spcPct val="0"/>
              </a:spcBef>
              <a:defRPr sz="2400">
                <a:solidFill>
                  <a:schemeClr val="tx2"/>
                </a:solidFill>
              </a:defRPr>
            </a:lvl1pPr>
          </a:lstStyle>
          <a:p>
            <a:pPr lvl="0"/>
            <a:endParaRPr lang="en-US" noProof="0"/>
          </a:p>
        </p:txBody>
      </p:sp>
      <p:pic>
        <p:nvPicPr>
          <p:cNvPr id="17" name="Picture 5" descr="C:\Users\Thorsten Makowski\Desktop\organisatorisches\valueneer_logo300dpi_cmyk.jpg">
            <a:extLst>
              <a:ext uri="{FF2B5EF4-FFF2-40B4-BE49-F238E27FC236}">
                <a16:creationId xmlns:a16="http://schemas.microsoft.com/office/drawing/2014/main" id="{3EFC3BB1-0AB0-45DC-86D1-9AAEF34B71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557"/>
          <a:stretch>
            <a:fillRect/>
          </a:stretch>
        </p:blipFill>
        <p:spPr bwMode="auto">
          <a:xfrm>
            <a:off x="8822426" y="6848130"/>
            <a:ext cx="1155454" cy="136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Grafik 9">
            <a:extLst>
              <a:ext uri="{FF2B5EF4-FFF2-40B4-BE49-F238E27FC236}">
                <a16:creationId xmlns:a16="http://schemas.microsoft.com/office/drawing/2014/main" id="{5291EC48-48D0-444C-B77A-5D20E6513C2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1991" y="6689289"/>
            <a:ext cx="1463924" cy="423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Grafik 10">
            <a:extLst>
              <a:ext uri="{FF2B5EF4-FFF2-40B4-BE49-F238E27FC236}">
                <a16:creationId xmlns:a16="http://schemas.microsoft.com/office/drawing/2014/main" id="{2E5CA05E-6EB8-470E-A087-8776CA7ECB5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423" y="6666752"/>
            <a:ext cx="1274664" cy="491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feld 8">
            <a:extLst>
              <a:ext uri="{FF2B5EF4-FFF2-40B4-BE49-F238E27FC236}">
                <a16:creationId xmlns:a16="http://schemas.microsoft.com/office/drawing/2014/main" id="{095B4EB9-7207-4DCF-BCBE-BDF04A8E72B6}"/>
              </a:ext>
            </a:extLst>
          </p:cNvPr>
          <p:cNvSpPr txBox="1">
            <a:spLocks noChangeArrowheads="1"/>
          </p:cNvSpPr>
          <p:nvPr userDrawn="1"/>
        </p:nvSpPr>
        <p:spPr bwMode="auto">
          <a:xfrm rot="16200000">
            <a:off x="8210731" y="4608122"/>
            <a:ext cx="399220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de-DE" sz="1000" b="0">
                <a:solidFill>
                  <a:srgbClr val="7F7F7F"/>
                </a:solidFill>
              </a:rPr>
              <a:t>© VALUENEER GmbH, The Oakland Institute, University of Leeds</a:t>
            </a:r>
          </a:p>
        </p:txBody>
      </p:sp>
    </p:spTree>
    <p:extLst>
      <p:ext uri="{BB962C8B-B14F-4D97-AF65-F5344CB8AC3E}">
        <p14:creationId xmlns:p14="http://schemas.microsoft.com/office/powerpoint/2010/main" val="1634733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ctangle 35" hidden="1">
            <a:extLst>
              <a:ext uri="{FF2B5EF4-FFF2-40B4-BE49-F238E27FC236}">
                <a16:creationId xmlns:a16="http://schemas.microsoft.com/office/drawing/2014/main" id="{73866160-B368-4976-BB6E-E8324109722C}"/>
              </a:ext>
            </a:extLst>
          </p:cNvPr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6350" y="0"/>
          <a:ext cx="149225" cy="14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think-cell Folie" r:id="rId4" imgW="0" imgH="0" progId="TCLayout.ActiveDocument.1">
                  <p:embed/>
                </p:oleObj>
              </mc:Choice>
              <mc:Fallback>
                <p:oleObj name="think-cell Folie" r:id="rId4" imgW="0" imgH="0" progId="TCLayout.ActiveDocument.1">
                  <p:embed/>
                  <p:pic>
                    <p:nvPicPr>
                      <p:cNvPr id="4" name="Rectangle 35" hidden="1">
                        <a:extLst>
                          <a:ext uri="{FF2B5EF4-FFF2-40B4-BE49-F238E27FC236}">
                            <a16:creationId xmlns:a16="http://schemas.microsoft.com/office/drawing/2014/main" id="{73866160-B368-4976-BB6E-E8324109722C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" y="0"/>
                        <a:ext cx="149225" cy="149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0" descr="Textfeld: www.zlu.de | 01&#10;›">
            <a:extLst>
              <a:ext uri="{FF2B5EF4-FFF2-40B4-BE49-F238E27FC236}">
                <a16:creationId xmlns:a16="http://schemas.microsoft.com/office/drawing/2014/main" id="{4FA1CED7-8AC5-4538-AA12-AAC4258044A6}"/>
              </a:ext>
            </a:extLst>
          </p:cNvPr>
          <p:cNvSpPr>
            <a:spLocks noChangeArrowheads="1"/>
          </p:cNvSpPr>
          <p:nvPr/>
        </p:nvSpPr>
        <p:spPr bwMode="gray">
          <a:xfrm rot="16200000">
            <a:off x="4887119" y="6604794"/>
            <a:ext cx="269875" cy="77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lIns="100033" tIns="50019" rIns="100033" bIns="50019"/>
          <a:lstStyle>
            <a:lvl1pPr defTabSz="1001713"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01713">
              <a:defRPr sz="1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01713">
              <a:defRPr sz="1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01713">
              <a:defRPr sz="1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01713">
              <a:defRPr sz="1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defRPr/>
            </a:pPr>
            <a:fld id="{A62F59B0-4403-46AA-887A-5DCCAD7AF58F}" type="slidenum">
              <a:rPr lang="en-US" altLang="de-DE" sz="1000" b="0" smtClean="0"/>
              <a:pPr algn="r" eaLnBrk="1" hangingPunct="1">
                <a:defRPr/>
              </a:pPr>
              <a:t>‹#›</a:t>
            </a:fld>
            <a:endParaRPr lang="en-US" altLang="de-DE" sz="1000" b="0"/>
          </a:p>
        </p:txBody>
      </p:sp>
      <p:sp>
        <p:nvSpPr>
          <p:cNvPr id="6" name="Rectangle 52">
            <a:extLst>
              <a:ext uri="{FF2B5EF4-FFF2-40B4-BE49-F238E27FC236}">
                <a16:creationId xmlns:a16="http://schemas.microsoft.com/office/drawing/2014/main" id="{0E3DC25E-0E9F-4F59-9F56-56D7C4BAF8B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06400" y="493713"/>
            <a:ext cx="9567863" cy="6021387"/>
          </a:xfrm>
          <a:prstGeom prst="rect">
            <a:avLst/>
          </a:prstGeom>
          <a:noFill/>
          <a:ln w="127000">
            <a:solidFill>
              <a:srgbClr val="D9D9D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defRPr/>
            </a:pPr>
            <a:endParaRPr lang="en-US"/>
          </a:p>
        </p:txBody>
      </p:sp>
      <p:sp>
        <p:nvSpPr>
          <p:cNvPr id="7" name="Line 53">
            <a:extLst>
              <a:ext uri="{FF2B5EF4-FFF2-40B4-BE49-F238E27FC236}">
                <a16:creationId xmlns:a16="http://schemas.microsoft.com/office/drawing/2014/main" id="{8308E67C-EC20-401B-A049-15BF88AB832A}"/>
              </a:ext>
            </a:extLst>
          </p:cNvPr>
          <p:cNvSpPr>
            <a:spLocks noChangeShapeType="1"/>
          </p:cNvSpPr>
          <p:nvPr userDrawn="1"/>
        </p:nvSpPr>
        <p:spPr bwMode="gray">
          <a:xfrm flipV="1">
            <a:off x="431800" y="1285875"/>
            <a:ext cx="9517063" cy="6350"/>
          </a:xfrm>
          <a:prstGeom prst="line">
            <a:avLst/>
          </a:prstGeom>
          <a:noFill/>
          <a:ln w="127000">
            <a:solidFill>
              <a:srgbClr val="D9D9D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8" name="Picture 5" descr="C:\Users\Thorsten Makowski\Desktop\organisatorisches\valueneer_logo300dpi_cmyk.jpg">
            <a:extLst>
              <a:ext uri="{FF2B5EF4-FFF2-40B4-BE49-F238E27FC236}">
                <a16:creationId xmlns:a16="http://schemas.microsoft.com/office/drawing/2014/main" id="{CABEC3DF-6509-4A35-A134-0693F4975B3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557"/>
          <a:stretch>
            <a:fillRect/>
          </a:stretch>
        </p:blipFill>
        <p:spPr bwMode="auto">
          <a:xfrm>
            <a:off x="8822426" y="6776122"/>
            <a:ext cx="1155454" cy="136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92DAE20B-0322-4ECF-8CB2-67315D14757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655" y="6617281"/>
            <a:ext cx="156826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3868FA5D-0758-4ECF-B9F8-8D71B1AC826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3" y="6587480"/>
            <a:ext cx="1463924" cy="56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1818" y="611448"/>
            <a:ext cx="9145588" cy="460375"/>
          </a:xfrm>
        </p:spPr>
        <p:txBody>
          <a:bodyPr/>
          <a:lstStyle/>
          <a:p>
            <a:r>
              <a:rPr lang="en-US" err="1"/>
              <a:t>Titelmasterformat</a:t>
            </a:r>
            <a:r>
              <a:rPr lang="en-US"/>
              <a:t> </a:t>
            </a:r>
            <a:r>
              <a:rPr lang="en-US" err="1"/>
              <a:t>durch</a:t>
            </a:r>
            <a:r>
              <a:rPr lang="en-US"/>
              <a:t> </a:t>
            </a:r>
            <a:r>
              <a:rPr lang="en-US" err="1"/>
              <a:t>Klicken</a:t>
            </a:r>
            <a:r>
              <a:rPr lang="en-US"/>
              <a:t> </a:t>
            </a:r>
            <a:r>
              <a:rPr lang="en-US" err="1"/>
              <a:t>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46100" y="2051050"/>
            <a:ext cx="9217025" cy="1497495"/>
          </a:xfrm>
        </p:spPr>
        <p:txBody>
          <a:bodyPr/>
          <a:lstStyle/>
          <a:p>
            <a:pPr lvl="0"/>
            <a:r>
              <a:rPr lang="en-US" err="1"/>
              <a:t>Textmasterformat</a:t>
            </a:r>
            <a:r>
              <a:rPr lang="en-US"/>
              <a:t> </a:t>
            </a:r>
            <a:r>
              <a:rPr lang="en-US" err="1"/>
              <a:t>bearbeiten</a:t>
            </a:r>
            <a:endParaRPr lang="en-US"/>
          </a:p>
          <a:p>
            <a:pPr lvl="1"/>
            <a:r>
              <a:rPr lang="en-US" err="1"/>
              <a:t>Zweite</a:t>
            </a:r>
            <a:r>
              <a:rPr lang="en-US"/>
              <a:t> </a:t>
            </a:r>
            <a:r>
              <a:rPr lang="en-US" err="1"/>
              <a:t>Ebene</a:t>
            </a:r>
            <a:endParaRPr lang="en-US"/>
          </a:p>
          <a:p>
            <a:pPr lvl="2"/>
            <a:r>
              <a:rPr lang="en-US" err="1"/>
              <a:t>Dritte</a:t>
            </a:r>
            <a:r>
              <a:rPr lang="en-US"/>
              <a:t> </a:t>
            </a:r>
            <a:r>
              <a:rPr lang="en-US" err="1"/>
              <a:t>Ebene</a:t>
            </a:r>
            <a:endParaRPr lang="en-US"/>
          </a:p>
          <a:p>
            <a:pPr lvl="3"/>
            <a:r>
              <a:rPr lang="en-US" err="1"/>
              <a:t>Vierte</a:t>
            </a:r>
            <a:r>
              <a:rPr lang="en-US"/>
              <a:t> </a:t>
            </a:r>
            <a:r>
              <a:rPr lang="en-US" err="1"/>
              <a:t>Ebene</a:t>
            </a:r>
            <a:endParaRPr lang="en-US"/>
          </a:p>
          <a:p>
            <a:pPr lvl="4"/>
            <a:r>
              <a:rPr lang="en-US" err="1"/>
              <a:t>Fünfte</a:t>
            </a:r>
            <a:r>
              <a:rPr lang="en-US"/>
              <a:t> </a:t>
            </a:r>
            <a:r>
              <a:rPr lang="en-US" err="1"/>
              <a:t>Ebene</a:t>
            </a:r>
            <a:endParaRPr lang="en-US"/>
          </a:p>
        </p:txBody>
      </p:sp>
      <p:sp>
        <p:nvSpPr>
          <p:cNvPr id="12" name="Textfeld 8">
            <a:extLst>
              <a:ext uri="{FF2B5EF4-FFF2-40B4-BE49-F238E27FC236}">
                <a16:creationId xmlns:a16="http://schemas.microsoft.com/office/drawing/2014/main" id="{6953E869-3CF8-4285-A1E5-D15D1EC66798}"/>
              </a:ext>
            </a:extLst>
          </p:cNvPr>
          <p:cNvSpPr txBox="1">
            <a:spLocks noChangeArrowheads="1"/>
          </p:cNvSpPr>
          <p:nvPr userDrawn="1"/>
        </p:nvSpPr>
        <p:spPr bwMode="auto">
          <a:xfrm rot="16200000">
            <a:off x="8210731" y="4680130"/>
            <a:ext cx="399220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de-DE" sz="1000" b="0">
                <a:solidFill>
                  <a:srgbClr val="7F7F7F"/>
                </a:solidFill>
              </a:rPr>
              <a:t>© VALUENEER GmbH, The Oakland Institute, University of Leeds</a:t>
            </a:r>
          </a:p>
        </p:txBody>
      </p:sp>
    </p:spTree>
    <p:extLst>
      <p:ext uri="{BB962C8B-B14F-4D97-AF65-F5344CB8AC3E}">
        <p14:creationId xmlns:p14="http://schemas.microsoft.com/office/powerpoint/2010/main" val="3318425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Rectangle 35" hidden="1">
            <a:extLst>
              <a:ext uri="{FF2B5EF4-FFF2-40B4-BE49-F238E27FC236}">
                <a16:creationId xmlns:a16="http://schemas.microsoft.com/office/drawing/2014/main" id="{48769783-FB4F-4F5B-AECF-6032654F2841}"/>
              </a:ext>
            </a:extLst>
          </p:cNvPr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6350" y="0"/>
          <a:ext cx="149225" cy="14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think-cell Folie" r:id="rId4" imgW="0" imgH="0" progId="TCLayout.ActiveDocument.1">
                  <p:embed/>
                </p:oleObj>
              </mc:Choice>
              <mc:Fallback>
                <p:oleObj name="think-cell Folie" r:id="rId4" imgW="0" imgH="0" progId="TCLayout.ActiveDocument.1">
                  <p:embed/>
                  <p:pic>
                    <p:nvPicPr>
                      <p:cNvPr id="2" name="Rectangle 35" hidden="1">
                        <a:extLst>
                          <a:ext uri="{FF2B5EF4-FFF2-40B4-BE49-F238E27FC236}">
                            <a16:creationId xmlns:a16="http://schemas.microsoft.com/office/drawing/2014/main" id="{48769783-FB4F-4F5B-AECF-6032654F2841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" y="0"/>
                        <a:ext cx="149225" cy="149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30" descr="Textfeld: www.zlu.de | 01&#10;›">
            <a:extLst>
              <a:ext uri="{FF2B5EF4-FFF2-40B4-BE49-F238E27FC236}">
                <a16:creationId xmlns:a16="http://schemas.microsoft.com/office/drawing/2014/main" id="{8ADC1DD0-3B28-4D23-A90B-5DF3D7A8D45B}"/>
              </a:ext>
            </a:extLst>
          </p:cNvPr>
          <p:cNvSpPr>
            <a:spLocks noChangeArrowheads="1"/>
          </p:cNvSpPr>
          <p:nvPr/>
        </p:nvSpPr>
        <p:spPr bwMode="gray">
          <a:xfrm rot="16200000">
            <a:off x="4887119" y="6604794"/>
            <a:ext cx="269875" cy="77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lIns="100033" tIns="50019" rIns="100033" bIns="50019"/>
          <a:lstStyle>
            <a:lvl1pPr defTabSz="1001713"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01713">
              <a:defRPr sz="1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01713">
              <a:defRPr sz="1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01713">
              <a:defRPr sz="1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01713">
              <a:defRPr sz="1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defRPr/>
            </a:pPr>
            <a:fld id="{43C609AD-02A5-49C4-A606-CC29561F6557}" type="slidenum">
              <a:rPr lang="en-US" altLang="de-DE" sz="1000" b="0" smtClean="0"/>
              <a:pPr algn="r" eaLnBrk="1" hangingPunct="1">
                <a:defRPr/>
              </a:pPr>
              <a:t>‹#›</a:t>
            </a:fld>
            <a:endParaRPr lang="en-US" altLang="de-DE" sz="1000" b="0"/>
          </a:p>
        </p:txBody>
      </p:sp>
      <p:sp>
        <p:nvSpPr>
          <p:cNvPr id="4" name="Rectangle 52">
            <a:extLst>
              <a:ext uri="{FF2B5EF4-FFF2-40B4-BE49-F238E27FC236}">
                <a16:creationId xmlns:a16="http://schemas.microsoft.com/office/drawing/2014/main" id="{60139026-03EC-4290-9822-D32636C17D0A}"/>
              </a:ext>
            </a:extLst>
          </p:cNvPr>
          <p:cNvSpPr>
            <a:spLocks noChangeArrowheads="1"/>
          </p:cNvSpPr>
          <p:nvPr/>
        </p:nvSpPr>
        <p:spPr bwMode="gray">
          <a:xfrm>
            <a:off x="407988" y="527050"/>
            <a:ext cx="9567862" cy="6024563"/>
          </a:xfrm>
          <a:prstGeom prst="rect">
            <a:avLst/>
          </a:prstGeom>
          <a:noFill/>
          <a:ln w="127000">
            <a:solidFill>
              <a:srgbClr val="D9D9D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defRPr/>
            </a:pPr>
            <a:endParaRPr lang="en-US"/>
          </a:p>
        </p:txBody>
      </p:sp>
      <p:sp>
        <p:nvSpPr>
          <p:cNvPr id="5" name="Line 53">
            <a:extLst>
              <a:ext uri="{FF2B5EF4-FFF2-40B4-BE49-F238E27FC236}">
                <a16:creationId xmlns:a16="http://schemas.microsoft.com/office/drawing/2014/main" id="{FF1004A9-2E79-40AD-91B7-D8ABD68CB4B7}"/>
              </a:ext>
            </a:extLst>
          </p:cNvPr>
          <p:cNvSpPr>
            <a:spLocks noChangeShapeType="1"/>
          </p:cNvSpPr>
          <p:nvPr/>
        </p:nvSpPr>
        <p:spPr bwMode="gray">
          <a:xfrm flipV="1">
            <a:off x="465138" y="1366838"/>
            <a:ext cx="9564687" cy="11112"/>
          </a:xfrm>
          <a:prstGeom prst="line">
            <a:avLst/>
          </a:prstGeom>
          <a:noFill/>
          <a:ln w="127000">
            <a:solidFill>
              <a:srgbClr val="D9D9D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1" name="Picture 5" descr="C:\Users\Thorsten Makowski\Desktop\organisatorisches\valueneer_logo300dpi_cmyk.jpg">
            <a:extLst>
              <a:ext uri="{FF2B5EF4-FFF2-40B4-BE49-F238E27FC236}">
                <a16:creationId xmlns:a16="http://schemas.microsoft.com/office/drawing/2014/main" id="{419F54DB-6BF6-43F2-9D3E-DE3C7706D2A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557"/>
          <a:stretch>
            <a:fillRect/>
          </a:stretch>
        </p:blipFill>
        <p:spPr bwMode="auto">
          <a:xfrm>
            <a:off x="8822426" y="6776122"/>
            <a:ext cx="1155454" cy="136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Grafik 9">
            <a:extLst>
              <a:ext uri="{FF2B5EF4-FFF2-40B4-BE49-F238E27FC236}">
                <a16:creationId xmlns:a16="http://schemas.microsoft.com/office/drawing/2014/main" id="{4E7A2182-80DE-4DE9-913E-958B8E77F9C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655" y="6617281"/>
            <a:ext cx="156826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Grafik 10">
            <a:extLst>
              <a:ext uri="{FF2B5EF4-FFF2-40B4-BE49-F238E27FC236}">
                <a16:creationId xmlns:a16="http://schemas.microsoft.com/office/drawing/2014/main" id="{9B3056D0-1DCE-42BA-8F19-E5AB17D7A90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73" y="6623485"/>
            <a:ext cx="1305113" cy="502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feld 8">
            <a:extLst>
              <a:ext uri="{FF2B5EF4-FFF2-40B4-BE49-F238E27FC236}">
                <a16:creationId xmlns:a16="http://schemas.microsoft.com/office/drawing/2014/main" id="{64EBB59F-E5EB-42B4-B8DC-CA64CE1785DD}"/>
              </a:ext>
            </a:extLst>
          </p:cNvPr>
          <p:cNvSpPr txBox="1">
            <a:spLocks noChangeArrowheads="1"/>
          </p:cNvSpPr>
          <p:nvPr userDrawn="1"/>
        </p:nvSpPr>
        <p:spPr bwMode="auto">
          <a:xfrm rot="16200000">
            <a:off x="8210731" y="4680130"/>
            <a:ext cx="399220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de-DE" sz="1000" b="0">
                <a:solidFill>
                  <a:srgbClr val="7F7F7F"/>
                </a:solidFill>
              </a:rPr>
              <a:t>© VALUENEER GmbH, The Oakland Institute, University of Leeds</a:t>
            </a:r>
          </a:p>
        </p:txBody>
      </p:sp>
    </p:spTree>
    <p:extLst>
      <p:ext uri="{BB962C8B-B14F-4D97-AF65-F5344CB8AC3E}">
        <p14:creationId xmlns:p14="http://schemas.microsoft.com/office/powerpoint/2010/main" val="4103677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0" descr="Textfeld: www.zlu.de | 01&#10;›">
            <a:extLst>
              <a:ext uri="{FF2B5EF4-FFF2-40B4-BE49-F238E27FC236}">
                <a16:creationId xmlns:a16="http://schemas.microsoft.com/office/drawing/2014/main" id="{324B958C-666D-4F86-9AD6-B9463E58456F}"/>
              </a:ext>
            </a:extLst>
          </p:cNvPr>
          <p:cNvSpPr>
            <a:spLocks noChangeArrowheads="1"/>
          </p:cNvSpPr>
          <p:nvPr userDrawn="1"/>
        </p:nvSpPr>
        <p:spPr bwMode="gray">
          <a:xfrm rot="16200000">
            <a:off x="4887119" y="6604794"/>
            <a:ext cx="269875" cy="77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lIns="100033" tIns="50019" rIns="100033" bIns="50019"/>
          <a:lstStyle>
            <a:lvl1pPr defTabSz="1001713"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01713">
              <a:defRPr sz="1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01713">
              <a:defRPr sz="1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01713">
              <a:defRPr sz="1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01713">
              <a:defRPr sz="1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defRPr/>
            </a:pPr>
            <a:fld id="{21C45590-4094-4FB0-9383-A65407FE7763}" type="slidenum">
              <a:rPr lang="en-US" altLang="de-DE" sz="1000" b="0" smtClean="0"/>
              <a:pPr algn="r" eaLnBrk="1" hangingPunct="1">
                <a:defRPr/>
              </a:pPr>
              <a:t>‹#›</a:t>
            </a:fld>
            <a:endParaRPr lang="en-US" altLang="de-DE" sz="1000" b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89B8-8D86-4887-B652-6DC19C2A4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419" y="466800"/>
            <a:ext cx="9145588" cy="4603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50744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ctangle 35" hidden="1">
            <a:extLst>
              <a:ext uri="{FF2B5EF4-FFF2-40B4-BE49-F238E27FC236}">
                <a16:creationId xmlns:a16="http://schemas.microsoft.com/office/drawing/2014/main" id="{2B8234FB-9A5F-47EE-8CE4-DFBDA1E2FA17}"/>
              </a:ext>
            </a:extLst>
          </p:cNvPr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6350" y="0"/>
          <a:ext cx="149225" cy="14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think-cell Folie" r:id="rId4" imgW="0" imgH="0" progId="TCLayout.ActiveDocument.1">
                  <p:embed/>
                </p:oleObj>
              </mc:Choice>
              <mc:Fallback>
                <p:oleObj name="think-cell Folie" r:id="rId4" imgW="0" imgH="0" progId="TCLayout.ActiveDocument.1">
                  <p:embed/>
                  <p:pic>
                    <p:nvPicPr>
                      <p:cNvPr id="5" name="Rectangle 35" hidden="1">
                        <a:extLst>
                          <a:ext uri="{FF2B5EF4-FFF2-40B4-BE49-F238E27FC236}">
                            <a16:creationId xmlns:a16="http://schemas.microsoft.com/office/drawing/2014/main" id="{2B8234FB-9A5F-47EE-8CE4-DFBDA1E2FA17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" y="0"/>
                        <a:ext cx="149225" cy="149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0" descr="Textfeld: www.zlu.de | 01&#10;›">
            <a:extLst>
              <a:ext uri="{FF2B5EF4-FFF2-40B4-BE49-F238E27FC236}">
                <a16:creationId xmlns:a16="http://schemas.microsoft.com/office/drawing/2014/main" id="{754BC769-394B-419A-B72D-5B814D6C8946}"/>
              </a:ext>
            </a:extLst>
          </p:cNvPr>
          <p:cNvSpPr>
            <a:spLocks noChangeArrowheads="1"/>
          </p:cNvSpPr>
          <p:nvPr/>
        </p:nvSpPr>
        <p:spPr bwMode="gray">
          <a:xfrm rot="16200000">
            <a:off x="4887119" y="6604794"/>
            <a:ext cx="269875" cy="77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lIns="100033" tIns="50019" rIns="100033" bIns="50019"/>
          <a:lstStyle>
            <a:lvl1pPr defTabSz="1001713"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01713">
              <a:defRPr sz="1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01713">
              <a:defRPr sz="1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01713">
              <a:defRPr sz="1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01713">
              <a:defRPr sz="1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defRPr/>
            </a:pPr>
            <a:fld id="{4F57E894-728D-477B-9610-19013F3B3799}" type="slidenum">
              <a:rPr lang="en-US" altLang="de-DE" sz="1000" b="0" smtClean="0"/>
              <a:pPr algn="r" eaLnBrk="1" hangingPunct="1">
                <a:defRPr/>
              </a:pPr>
              <a:t>‹#›</a:t>
            </a:fld>
            <a:endParaRPr lang="en-US" altLang="de-DE" sz="1000" b="0"/>
          </a:p>
        </p:txBody>
      </p:sp>
      <p:sp>
        <p:nvSpPr>
          <p:cNvPr id="7" name="Rectangle 52">
            <a:extLst>
              <a:ext uri="{FF2B5EF4-FFF2-40B4-BE49-F238E27FC236}">
                <a16:creationId xmlns:a16="http://schemas.microsoft.com/office/drawing/2014/main" id="{F1FC1C14-2E07-499C-8C2E-8A74C529FEFF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406400" y="493713"/>
            <a:ext cx="9567863" cy="6142037"/>
          </a:xfrm>
          <a:prstGeom prst="rect">
            <a:avLst/>
          </a:prstGeom>
          <a:noFill/>
          <a:ln w="127000">
            <a:solidFill>
              <a:srgbClr val="D9D9D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defRPr/>
            </a:pPr>
            <a:endParaRPr lang="en-US"/>
          </a:p>
        </p:txBody>
      </p:sp>
      <p:sp>
        <p:nvSpPr>
          <p:cNvPr id="8" name="Line 53">
            <a:extLst>
              <a:ext uri="{FF2B5EF4-FFF2-40B4-BE49-F238E27FC236}">
                <a16:creationId xmlns:a16="http://schemas.microsoft.com/office/drawing/2014/main" id="{5DEF0E91-8B92-44E5-8379-1D847AB1B3CA}"/>
              </a:ext>
            </a:extLst>
          </p:cNvPr>
          <p:cNvSpPr>
            <a:spLocks noChangeShapeType="1"/>
          </p:cNvSpPr>
          <p:nvPr/>
        </p:nvSpPr>
        <p:spPr bwMode="gray">
          <a:xfrm flipV="1">
            <a:off x="407988" y="1898650"/>
            <a:ext cx="9564687" cy="11113"/>
          </a:xfrm>
          <a:prstGeom prst="line">
            <a:avLst/>
          </a:prstGeom>
          <a:noFill/>
          <a:ln w="127000">
            <a:solidFill>
              <a:srgbClr val="D9D9D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9125" y="790575"/>
            <a:ext cx="9145588" cy="460288"/>
          </a:xfrm>
        </p:spPr>
        <p:txBody>
          <a:bodyPr/>
          <a:lstStyle/>
          <a:p>
            <a:r>
              <a:rPr lang="en-US" err="1"/>
              <a:t>Titelmasterformat</a:t>
            </a:r>
            <a:r>
              <a:rPr lang="en-US"/>
              <a:t> </a:t>
            </a:r>
            <a:r>
              <a:rPr lang="en-US" err="1"/>
              <a:t>durch</a:t>
            </a:r>
            <a:r>
              <a:rPr lang="en-US"/>
              <a:t> </a:t>
            </a:r>
            <a:r>
              <a:rPr lang="en-US" err="1"/>
              <a:t>Klicken</a:t>
            </a:r>
            <a:r>
              <a:rPr lang="en-US"/>
              <a:t> </a:t>
            </a:r>
            <a:r>
              <a:rPr lang="en-US" err="1"/>
              <a:t>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546100" y="2051050"/>
            <a:ext cx="4532313" cy="1497495"/>
          </a:xfrm>
        </p:spPr>
        <p:txBody>
          <a:bodyPr/>
          <a:lstStyle/>
          <a:p>
            <a:pPr lvl="0"/>
            <a:r>
              <a:rPr lang="en-US" err="1"/>
              <a:t>Textmasterformat</a:t>
            </a:r>
            <a:r>
              <a:rPr lang="en-US"/>
              <a:t> </a:t>
            </a:r>
            <a:r>
              <a:rPr lang="en-US" err="1"/>
              <a:t>bearbeiten</a:t>
            </a:r>
            <a:endParaRPr lang="en-US"/>
          </a:p>
          <a:p>
            <a:pPr lvl="1"/>
            <a:r>
              <a:rPr lang="en-US" err="1"/>
              <a:t>Zweite</a:t>
            </a:r>
            <a:r>
              <a:rPr lang="en-US"/>
              <a:t> </a:t>
            </a:r>
            <a:r>
              <a:rPr lang="en-US" err="1"/>
              <a:t>Ebene</a:t>
            </a:r>
            <a:endParaRPr lang="en-US"/>
          </a:p>
          <a:p>
            <a:pPr lvl="2"/>
            <a:r>
              <a:rPr lang="en-US" err="1"/>
              <a:t>Dritte</a:t>
            </a:r>
            <a:r>
              <a:rPr lang="en-US"/>
              <a:t> </a:t>
            </a:r>
            <a:r>
              <a:rPr lang="en-US" err="1"/>
              <a:t>Ebene</a:t>
            </a:r>
            <a:endParaRPr lang="en-US"/>
          </a:p>
          <a:p>
            <a:pPr lvl="3"/>
            <a:r>
              <a:rPr lang="en-US" err="1"/>
              <a:t>Vierte</a:t>
            </a:r>
            <a:r>
              <a:rPr lang="en-US"/>
              <a:t> </a:t>
            </a:r>
            <a:r>
              <a:rPr lang="en-US" err="1"/>
              <a:t>Ebene</a:t>
            </a:r>
            <a:endParaRPr lang="en-US"/>
          </a:p>
          <a:p>
            <a:pPr lvl="4"/>
            <a:r>
              <a:rPr lang="en-US" err="1"/>
              <a:t>Fünfte</a:t>
            </a:r>
            <a:r>
              <a:rPr lang="en-US"/>
              <a:t> </a:t>
            </a:r>
            <a:r>
              <a:rPr lang="en-US" err="1"/>
              <a:t>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230813" y="2051050"/>
            <a:ext cx="4532312" cy="1497495"/>
          </a:xfrm>
        </p:spPr>
        <p:txBody>
          <a:bodyPr/>
          <a:lstStyle/>
          <a:p>
            <a:pPr lvl="0"/>
            <a:r>
              <a:rPr lang="en-US" err="1"/>
              <a:t>Textmasterformat</a:t>
            </a:r>
            <a:r>
              <a:rPr lang="en-US"/>
              <a:t> </a:t>
            </a:r>
            <a:r>
              <a:rPr lang="en-US" err="1"/>
              <a:t>bearbeiten</a:t>
            </a:r>
            <a:endParaRPr lang="en-US"/>
          </a:p>
          <a:p>
            <a:pPr lvl="1"/>
            <a:r>
              <a:rPr lang="en-US" err="1"/>
              <a:t>Zweite</a:t>
            </a:r>
            <a:r>
              <a:rPr lang="en-US"/>
              <a:t> </a:t>
            </a:r>
            <a:r>
              <a:rPr lang="en-US" err="1"/>
              <a:t>Ebene</a:t>
            </a:r>
            <a:endParaRPr lang="en-US"/>
          </a:p>
          <a:p>
            <a:pPr lvl="2"/>
            <a:r>
              <a:rPr lang="en-US" err="1"/>
              <a:t>Dritte</a:t>
            </a:r>
            <a:r>
              <a:rPr lang="en-US"/>
              <a:t> </a:t>
            </a:r>
            <a:r>
              <a:rPr lang="en-US" err="1"/>
              <a:t>Ebene</a:t>
            </a:r>
            <a:endParaRPr lang="en-US"/>
          </a:p>
          <a:p>
            <a:pPr lvl="3"/>
            <a:r>
              <a:rPr lang="en-US" err="1"/>
              <a:t>Vierte</a:t>
            </a:r>
            <a:r>
              <a:rPr lang="en-US"/>
              <a:t> </a:t>
            </a:r>
            <a:r>
              <a:rPr lang="en-US" err="1"/>
              <a:t>Ebene</a:t>
            </a:r>
            <a:endParaRPr lang="en-US"/>
          </a:p>
          <a:p>
            <a:pPr lvl="4"/>
            <a:r>
              <a:rPr lang="en-US" err="1"/>
              <a:t>Fünfte</a:t>
            </a:r>
            <a:r>
              <a:rPr lang="en-US"/>
              <a:t> </a:t>
            </a:r>
            <a:r>
              <a:rPr lang="en-US" err="1"/>
              <a:t>Ebene</a:t>
            </a:r>
            <a:endParaRPr lang="en-US"/>
          </a:p>
        </p:txBody>
      </p:sp>
      <p:pic>
        <p:nvPicPr>
          <p:cNvPr id="13" name="Picture 5" descr="C:\Users\Thorsten Makowski\Desktop\organisatorisches\valueneer_logo300dpi_cmyk.jpg">
            <a:extLst>
              <a:ext uri="{FF2B5EF4-FFF2-40B4-BE49-F238E27FC236}">
                <a16:creationId xmlns:a16="http://schemas.microsoft.com/office/drawing/2014/main" id="{6F355844-1F3B-4E88-A56B-B8FFFBF4DAB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557"/>
          <a:stretch>
            <a:fillRect/>
          </a:stretch>
        </p:blipFill>
        <p:spPr bwMode="auto">
          <a:xfrm>
            <a:off x="8822426" y="6776122"/>
            <a:ext cx="1155454" cy="136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Grafik 9">
            <a:extLst>
              <a:ext uri="{FF2B5EF4-FFF2-40B4-BE49-F238E27FC236}">
                <a16:creationId xmlns:a16="http://schemas.microsoft.com/office/drawing/2014/main" id="{2FD9D81C-4E49-4E75-B6D4-EBC6BD24155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655" y="6617281"/>
            <a:ext cx="156826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Grafik 10">
            <a:extLst>
              <a:ext uri="{FF2B5EF4-FFF2-40B4-BE49-F238E27FC236}">
                <a16:creationId xmlns:a16="http://schemas.microsoft.com/office/drawing/2014/main" id="{311904ED-7A26-4E0E-9F93-0460BCEE6CF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705697"/>
            <a:ext cx="1188418" cy="457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feld 8">
            <a:extLst>
              <a:ext uri="{FF2B5EF4-FFF2-40B4-BE49-F238E27FC236}">
                <a16:creationId xmlns:a16="http://schemas.microsoft.com/office/drawing/2014/main" id="{0413FA3E-D587-4E63-8F7D-2C1E5DD725B3}"/>
              </a:ext>
            </a:extLst>
          </p:cNvPr>
          <p:cNvSpPr txBox="1">
            <a:spLocks noChangeArrowheads="1"/>
          </p:cNvSpPr>
          <p:nvPr userDrawn="1"/>
        </p:nvSpPr>
        <p:spPr bwMode="auto">
          <a:xfrm rot="16200000">
            <a:off x="8210731" y="4680130"/>
            <a:ext cx="399220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de-DE" sz="1000" b="0">
                <a:solidFill>
                  <a:srgbClr val="7F7F7F"/>
                </a:solidFill>
              </a:rPr>
              <a:t>© VALUENEER GmbH, The Oakland Institute, University of Leeds</a:t>
            </a:r>
          </a:p>
        </p:txBody>
      </p:sp>
    </p:spTree>
    <p:extLst>
      <p:ext uri="{BB962C8B-B14F-4D97-AF65-F5344CB8AC3E}">
        <p14:creationId xmlns:p14="http://schemas.microsoft.com/office/powerpoint/2010/main" val="3324958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vmlDrawing" Target="../drawings/vmlDrawing1.vml"/><Relationship Id="rId12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Rectangle 35" hidden="1">
            <a:extLst>
              <a:ext uri="{FF2B5EF4-FFF2-40B4-BE49-F238E27FC236}">
                <a16:creationId xmlns:a16="http://schemas.microsoft.com/office/drawing/2014/main" id="{39BFC05B-DC4C-45A9-9B15-DB3391A5F2BD}"/>
              </a:ext>
            </a:extLst>
          </p:cNvPr>
          <p:cNvGraphicFramePr>
            <a:graphicFrameLocks/>
          </p:cNvGraphicFramePr>
          <p:nvPr>
            <p:custDataLst>
              <p:tags r:id="rId8"/>
            </p:custDataLst>
          </p:nvPr>
        </p:nvGraphicFramePr>
        <p:xfrm>
          <a:off x="6350" y="0"/>
          <a:ext cx="149225" cy="14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think-cell Folie" r:id="rId9" imgW="0" imgH="0" progId="TCLayout.ActiveDocument.1">
                  <p:embed/>
                </p:oleObj>
              </mc:Choice>
              <mc:Fallback>
                <p:oleObj name="think-cell Folie" r:id="rId9" imgW="0" imgH="0" progId="TCLayout.ActiveDocument.1">
                  <p:embed/>
                  <p:pic>
                    <p:nvPicPr>
                      <p:cNvPr id="1026" name="Rectangle 35" hidden="1">
                        <a:extLst>
                          <a:ext uri="{FF2B5EF4-FFF2-40B4-BE49-F238E27FC236}">
                            <a16:creationId xmlns:a16="http://schemas.microsoft.com/office/drawing/2014/main" id="{39BFC05B-DC4C-45A9-9B15-DB3391A5F2BD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" y="0"/>
                        <a:ext cx="149225" cy="149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Rectangle 30" descr="Textfeld: www.zlu.de | 01&#10;›">
            <a:extLst>
              <a:ext uri="{FF2B5EF4-FFF2-40B4-BE49-F238E27FC236}">
                <a16:creationId xmlns:a16="http://schemas.microsoft.com/office/drawing/2014/main" id="{564D7654-40C4-48DB-B07C-7DD80B38E4AA}"/>
              </a:ext>
            </a:extLst>
          </p:cNvPr>
          <p:cNvSpPr>
            <a:spLocks noChangeArrowheads="1"/>
          </p:cNvSpPr>
          <p:nvPr/>
        </p:nvSpPr>
        <p:spPr bwMode="gray">
          <a:xfrm rot="-5400000">
            <a:off x="4887119" y="6604794"/>
            <a:ext cx="269875" cy="77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lIns="100033" tIns="50019" rIns="100033" bIns="50019"/>
          <a:lstStyle>
            <a:lvl1pPr defTabSz="1001713"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01713">
              <a:defRPr sz="1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01713">
              <a:defRPr sz="1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01713">
              <a:defRPr sz="1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01713">
              <a:defRPr sz="1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defRPr/>
            </a:pPr>
            <a:fld id="{E48B2315-5964-4719-9306-25EC31D4BADB}" type="slidenum">
              <a:rPr lang="en-US" altLang="de-DE" sz="1000" b="0" smtClean="0"/>
              <a:pPr algn="r" eaLnBrk="1" hangingPunct="1">
                <a:defRPr/>
              </a:pPr>
              <a:t>‹#›</a:t>
            </a:fld>
            <a:endParaRPr lang="en-US" altLang="de-DE" sz="1000" b="0"/>
          </a:p>
        </p:txBody>
      </p:sp>
      <p:sp>
        <p:nvSpPr>
          <p:cNvPr id="1029" name="Rectangle 52">
            <a:extLst>
              <a:ext uri="{FF2B5EF4-FFF2-40B4-BE49-F238E27FC236}">
                <a16:creationId xmlns:a16="http://schemas.microsoft.com/office/drawing/2014/main" id="{F1AB0F09-B580-45F4-A14F-BCF016A27F63}"/>
              </a:ext>
            </a:extLst>
          </p:cNvPr>
          <p:cNvSpPr>
            <a:spLocks noChangeArrowheads="1"/>
          </p:cNvSpPr>
          <p:nvPr/>
        </p:nvSpPr>
        <p:spPr bwMode="gray">
          <a:xfrm>
            <a:off x="406400" y="493713"/>
            <a:ext cx="9567863" cy="6142037"/>
          </a:xfrm>
          <a:prstGeom prst="rect">
            <a:avLst/>
          </a:prstGeom>
          <a:noFill/>
          <a:ln w="127000">
            <a:solidFill>
              <a:srgbClr val="D9D9D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defRPr/>
            </a:pPr>
            <a:endParaRPr lang="en-US"/>
          </a:p>
        </p:txBody>
      </p:sp>
      <p:sp>
        <p:nvSpPr>
          <p:cNvPr id="2" name="Line 53">
            <a:extLst>
              <a:ext uri="{FF2B5EF4-FFF2-40B4-BE49-F238E27FC236}">
                <a16:creationId xmlns:a16="http://schemas.microsoft.com/office/drawing/2014/main" id="{EBED6DF4-7A9E-4779-8AAE-B1494E868CF5}"/>
              </a:ext>
            </a:extLst>
          </p:cNvPr>
          <p:cNvSpPr>
            <a:spLocks noChangeShapeType="1"/>
          </p:cNvSpPr>
          <p:nvPr/>
        </p:nvSpPr>
        <p:spPr bwMode="gray">
          <a:xfrm flipV="1">
            <a:off x="407988" y="1898650"/>
            <a:ext cx="9564687" cy="11113"/>
          </a:xfrm>
          <a:prstGeom prst="line">
            <a:avLst/>
          </a:prstGeom>
          <a:noFill/>
          <a:ln w="127000">
            <a:solidFill>
              <a:srgbClr val="D9D9D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0" name="Rectangle 64">
            <a:extLst>
              <a:ext uri="{FF2B5EF4-FFF2-40B4-BE49-F238E27FC236}">
                <a16:creationId xmlns:a16="http://schemas.microsoft.com/office/drawing/2014/main" id="{D45D8411-D57F-4765-BA07-6B163DC757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619125" y="790575"/>
            <a:ext cx="91455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038" rIns="0" bIns="45038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de-DE"/>
              <a:t>Arial 24, fett, maximal 2 Zeilen, Akzentfarbe</a:t>
            </a:r>
          </a:p>
        </p:txBody>
      </p:sp>
      <p:sp>
        <p:nvSpPr>
          <p:cNvPr id="1031" name="Rectangle 65">
            <a:extLst>
              <a:ext uri="{FF2B5EF4-FFF2-40B4-BE49-F238E27FC236}">
                <a16:creationId xmlns:a16="http://schemas.microsoft.com/office/drawing/2014/main" id="{6C9C8A6B-0B34-4BDF-A12F-59AEF85863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gray">
          <a:xfrm>
            <a:off x="546100" y="2051050"/>
            <a:ext cx="9217025" cy="247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38" rIns="90075" bIns="45038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de-DE"/>
              <a:t>Arial 20, fett</a:t>
            </a:r>
          </a:p>
          <a:p>
            <a:pPr lvl="0"/>
            <a:endParaRPr lang="en-US" altLang="de-DE"/>
          </a:p>
          <a:p>
            <a:pPr lvl="1"/>
            <a:r>
              <a:rPr lang="en-US" altLang="de-DE"/>
              <a:t>Arial 16</a:t>
            </a:r>
          </a:p>
          <a:p>
            <a:pPr lvl="2"/>
            <a:r>
              <a:rPr lang="en-US" altLang="de-DE"/>
              <a:t>Arial 14</a:t>
            </a:r>
          </a:p>
          <a:p>
            <a:pPr lvl="3"/>
            <a:r>
              <a:rPr lang="en-US" altLang="de-DE"/>
              <a:t>Arial 12</a:t>
            </a:r>
          </a:p>
          <a:p>
            <a:pPr lvl="1"/>
            <a:r>
              <a:rPr lang="en-US" altLang="de-DE"/>
              <a:t>Arial 16</a:t>
            </a:r>
          </a:p>
          <a:p>
            <a:pPr lvl="2"/>
            <a:r>
              <a:rPr lang="en-US" altLang="de-DE"/>
              <a:t>Arial 14</a:t>
            </a:r>
          </a:p>
          <a:p>
            <a:pPr lvl="3"/>
            <a:r>
              <a:rPr lang="en-US" altLang="de-DE"/>
              <a:t>Arial 12</a:t>
            </a:r>
          </a:p>
        </p:txBody>
      </p:sp>
      <p:pic>
        <p:nvPicPr>
          <p:cNvPr id="12" name="Picture 5" descr="C:\Users\Thorsten Makowski\Desktop\organisatorisches\valueneer_logo300dpi_cmyk.jpg">
            <a:extLst>
              <a:ext uri="{FF2B5EF4-FFF2-40B4-BE49-F238E27FC236}">
                <a16:creationId xmlns:a16="http://schemas.microsoft.com/office/drawing/2014/main" id="{960282CE-3217-448A-9628-099CE5F738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557"/>
          <a:stretch>
            <a:fillRect/>
          </a:stretch>
        </p:blipFill>
        <p:spPr bwMode="auto">
          <a:xfrm>
            <a:off x="8822426" y="6776122"/>
            <a:ext cx="1155454" cy="136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Grafik 9">
            <a:extLst>
              <a:ext uri="{FF2B5EF4-FFF2-40B4-BE49-F238E27FC236}">
                <a16:creationId xmlns:a16="http://schemas.microsoft.com/office/drawing/2014/main" id="{4F6FA877-1071-4242-A59A-1886D713C10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9771" y="6696061"/>
            <a:ext cx="1296144" cy="375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Grafik 10">
            <a:extLst>
              <a:ext uri="{FF2B5EF4-FFF2-40B4-BE49-F238E27FC236}">
                <a16:creationId xmlns:a16="http://schemas.microsoft.com/office/drawing/2014/main" id="{4A2F42FB-34A8-4391-A105-A7DC9508CE1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3" y="6690171"/>
            <a:ext cx="1197372" cy="461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feld 8">
            <a:extLst>
              <a:ext uri="{FF2B5EF4-FFF2-40B4-BE49-F238E27FC236}">
                <a16:creationId xmlns:a16="http://schemas.microsoft.com/office/drawing/2014/main" id="{BEC0913B-8CC5-49EE-ABE8-60C62E7EB0E6}"/>
              </a:ext>
            </a:extLst>
          </p:cNvPr>
          <p:cNvSpPr txBox="1">
            <a:spLocks noChangeArrowheads="1"/>
          </p:cNvSpPr>
          <p:nvPr userDrawn="1"/>
        </p:nvSpPr>
        <p:spPr bwMode="auto">
          <a:xfrm rot="16200000">
            <a:off x="8210731" y="4572118"/>
            <a:ext cx="399220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de-DE" sz="1000" b="0">
                <a:solidFill>
                  <a:srgbClr val="7F7F7F"/>
                </a:solidFill>
              </a:rPr>
              <a:t>© VALUENEER GmbH, The Oakland Institute, University of Leeds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606" r:id="rId1"/>
    <p:sldLayoutId id="2147487607" r:id="rId2"/>
    <p:sldLayoutId id="2147487608" r:id="rId3"/>
    <p:sldLayoutId id="2147487609" r:id="rId4"/>
    <p:sldLayoutId id="2147487610" r:id="rId5"/>
  </p:sldLayoutIdLst>
  <p:hf hdr="0" ftr="0" dt="0"/>
  <p:txStyles>
    <p:titleStyle>
      <a:lvl1pPr algn="l" defTabSz="900113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00113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2pPr>
      <a:lvl3pPr algn="l" defTabSz="900113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3pPr>
      <a:lvl4pPr algn="l" defTabSz="900113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4pPr>
      <a:lvl5pPr algn="l" defTabSz="900113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5pPr>
      <a:lvl6pPr marL="457200" algn="l" defTabSz="900113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6pPr>
      <a:lvl7pPr marL="914400" algn="l" defTabSz="900113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7pPr>
      <a:lvl8pPr marL="1371600" algn="l" defTabSz="900113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8pPr>
      <a:lvl9pPr marL="1828800" algn="l" defTabSz="900113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defTabSz="900113" rtl="0" eaLnBrk="0" fontAlgn="base" hangingPunct="0">
        <a:spcBef>
          <a:spcPct val="30000"/>
        </a:spcBef>
        <a:spcAft>
          <a:spcPct val="0"/>
        </a:spcAft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446088" indent="-266700" algn="l" defTabSz="900113" rtl="0" eaLnBrk="0" fontAlgn="base" hangingPunct="0">
        <a:spcBef>
          <a:spcPct val="3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2pPr>
      <a:lvl3pPr marL="709613" indent="-233363" algn="l" defTabSz="900113" rtl="0" eaLnBrk="0" fontAlgn="base" hangingPunct="0">
        <a:spcBef>
          <a:spcPct val="30000"/>
        </a:spcBef>
        <a:spcAft>
          <a:spcPct val="0"/>
        </a:spcAft>
        <a:buChar char="-"/>
        <a:defRPr sz="1400">
          <a:solidFill>
            <a:schemeClr val="tx1"/>
          </a:solidFill>
          <a:latin typeface="+mn-lt"/>
        </a:defRPr>
      </a:lvl3pPr>
      <a:lvl4pPr marL="954088" indent="-214313" algn="l" defTabSz="900113" rtl="0" eaLnBrk="0" fontAlgn="base" hangingPunct="0">
        <a:spcBef>
          <a:spcPct val="30000"/>
        </a:spcBef>
        <a:spcAft>
          <a:spcPct val="0"/>
        </a:spcAft>
        <a:buChar char="-"/>
        <a:defRPr sz="1200">
          <a:solidFill>
            <a:schemeClr val="tx1"/>
          </a:solidFill>
          <a:latin typeface="+mn-lt"/>
        </a:defRPr>
      </a:lvl4pPr>
      <a:lvl5pPr marL="2025650" indent="-223838" algn="l" defTabSz="900113" rtl="0" eaLnBrk="0" fontAlgn="base" hangingPunct="0">
        <a:spcBef>
          <a:spcPct val="20000"/>
        </a:spcBef>
        <a:spcAft>
          <a:spcPct val="0"/>
        </a:spcAft>
        <a:buChar char="-"/>
        <a:defRPr sz="1400">
          <a:solidFill>
            <a:schemeClr val="tx1"/>
          </a:solidFill>
          <a:latin typeface="+mn-lt"/>
        </a:defRPr>
      </a:lvl5pPr>
      <a:lvl6pPr marL="2482850" indent="-223838" algn="l" defTabSz="900113" rtl="0" fontAlgn="base">
        <a:spcBef>
          <a:spcPct val="20000"/>
        </a:spcBef>
        <a:spcAft>
          <a:spcPct val="0"/>
        </a:spcAft>
        <a:buChar char="-"/>
        <a:defRPr sz="1400">
          <a:solidFill>
            <a:schemeClr val="tx1"/>
          </a:solidFill>
          <a:latin typeface="+mn-lt"/>
        </a:defRPr>
      </a:lvl6pPr>
      <a:lvl7pPr marL="2940050" indent="-223838" algn="l" defTabSz="900113" rtl="0" fontAlgn="base">
        <a:spcBef>
          <a:spcPct val="20000"/>
        </a:spcBef>
        <a:spcAft>
          <a:spcPct val="0"/>
        </a:spcAft>
        <a:buChar char="-"/>
        <a:defRPr sz="1400">
          <a:solidFill>
            <a:schemeClr val="tx1"/>
          </a:solidFill>
          <a:latin typeface="+mn-lt"/>
        </a:defRPr>
      </a:lvl7pPr>
      <a:lvl8pPr marL="3397250" indent="-223838" algn="l" defTabSz="900113" rtl="0" fontAlgn="base">
        <a:spcBef>
          <a:spcPct val="20000"/>
        </a:spcBef>
        <a:spcAft>
          <a:spcPct val="0"/>
        </a:spcAft>
        <a:buChar char="-"/>
        <a:defRPr sz="1400">
          <a:solidFill>
            <a:schemeClr val="tx1"/>
          </a:solidFill>
          <a:latin typeface="+mn-lt"/>
        </a:defRPr>
      </a:lvl8pPr>
      <a:lvl9pPr marL="3854450" indent="-223838" algn="l" defTabSz="900113" rtl="0" fontAlgn="base">
        <a:spcBef>
          <a:spcPct val="20000"/>
        </a:spcBef>
        <a:spcAft>
          <a:spcPct val="0"/>
        </a:spcAft>
        <a:buChar char="-"/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jshinn.wordpress.com/category/computer-fraud-and-abuse-ac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3">
            <a:extLst>
              <a:ext uri="{FF2B5EF4-FFF2-40B4-BE49-F238E27FC236}">
                <a16:creationId xmlns:a16="http://schemas.microsoft.com/office/drawing/2014/main" id="{65154ED6-032C-4CD4-A5A6-002695C3611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79475" y="2857500"/>
            <a:ext cx="9144000" cy="829619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45038" bIns="45038"/>
          <a:lstStyle/>
          <a:p>
            <a:r>
              <a:rPr lang="en-US" altLang="de-DE">
                <a:solidFill>
                  <a:srgbClr val="FF0000"/>
                </a:solidFill>
              </a:rPr>
              <a:t>Global Research Project: </a:t>
            </a:r>
            <a:r>
              <a:rPr lang="en-US" altLang="en-US">
                <a:solidFill>
                  <a:srgbClr val="FF0000"/>
                </a:solidFill>
                <a:cs typeface="Helvetica" panose="020B0604020202020204" pitchFamily="34" charset="0"/>
              </a:rPr>
              <a:t>21st Century Top Management Challenges in Quality, Procurement and Supply Chains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5126348-3FCE-4062-88D1-7688ECF500D9}"/>
              </a:ext>
            </a:extLst>
          </p:cNvPr>
          <p:cNvSpPr/>
          <p:nvPr/>
        </p:nvSpPr>
        <p:spPr>
          <a:xfrm>
            <a:off x="799431" y="4103204"/>
            <a:ext cx="62955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  <a:cs typeface="Helvetica" panose="020B0604020202020204" pitchFamily="34" charset="0"/>
              </a:rPr>
              <a:t>CQI Corporate Partners Workshop: 5</a:t>
            </a:r>
            <a:r>
              <a:rPr lang="en-US" sz="2000" baseline="30000">
                <a:solidFill>
                  <a:srgbClr val="FF0000"/>
                </a:solidFill>
                <a:cs typeface="Helvetica" panose="020B0604020202020204" pitchFamily="34" charset="0"/>
              </a:rPr>
              <a:t>th</a:t>
            </a:r>
            <a:r>
              <a:rPr lang="en-US" sz="2000">
                <a:solidFill>
                  <a:srgbClr val="FF0000"/>
                </a:solidFill>
                <a:cs typeface="Helvetica" panose="020B0604020202020204" pitchFamily="34" charset="0"/>
              </a:rPr>
              <a:t> March 2019</a:t>
            </a:r>
            <a:endParaRPr lang="en-GB" sz="2000">
              <a:solidFill>
                <a:srgbClr val="FF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4C635CC-81D7-430E-B9A1-925CCFEA2223}"/>
              </a:ext>
            </a:extLst>
          </p:cNvPr>
          <p:cNvSpPr/>
          <p:nvPr/>
        </p:nvSpPr>
        <p:spPr>
          <a:xfrm>
            <a:off x="929463" y="4823284"/>
            <a:ext cx="852491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eaLnBrk="1" hangingPunct="1">
              <a:tabLst>
                <a:tab pos="447675" algn="l"/>
              </a:tabLst>
            </a:pPr>
            <a:r>
              <a:rPr lang="en-GB" altLang="en-US"/>
              <a:t>John Oakland; Professor Emeritus at Leeds University Business School; Founder &amp; Director of Oakland Institute for Business Research and Education</a:t>
            </a:r>
          </a:p>
          <a:p>
            <a:pPr marL="0" indent="0" eaLnBrk="1" hangingPunct="1">
              <a:tabLst>
                <a:tab pos="447675" algn="l"/>
              </a:tabLst>
            </a:pPr>
            <a:r>
              <a:rPr lang="en-GB" altLang="en-US"/>
              <a:t>Dr Katey Twyford; Research Associate, Oakland Institute for Business Research and Education</a:t>
            </a:r>
          </a:p>
          <a:p>
            <a:pPr marL="0" indent="0" eaLnBrk="1" hangingPunct="1">
              <a:tabLst>
                <a:tab pos="447675" algn="l"/>
              </a:tabLst>
            </a:pPr>
            <a:r>
              <a:rPr lang="en-GB" altLang="en-US"/>
              <a:t>Mike Turner; Partner, The Oakland Group; CQI Board Member &amp; author of QP e-booklets</a:t>
            </a:r>
          </a:p>
          <a:p>
            <a:pPr marL="0" indent="0" eaLnBrk="1" hangingPunct="1">
              <a:tabLst>
                <a:tab pos="447675" algn="l"/>
              </a:tabLst>
            </a:pPr>
            <a:endParaRPr lang="en-GB" altLang="en-US"/>
          </a:p>
          <a:p>
            <a:pPr eaLnBrk="1" hangingPunct="1">
              <a:tabLst>
                <a:tab pos="447675" algn="l"/>
              </a:tabLst>
            </a:pPr>
            <a:r>
              <a:rPr lang="en-US" altLang="de-DE"/>
              <a:t>(Professor Chee Wong, </a:t>
            </a:r>
            <a:r>
              <a:rPr lang="en-GB" altLang="en-US"/>
              <a:t>Director of the Centre for Operations and Supply Chain Research, LUBS</a:t>
            </a:r>
          </a:p>
          <a:p>
            <a:pPr marL="0" indent="0" eaLnBrk="1" hangingPunct="1">
              <a:tabLst>
                <a:tab pos="447675" algn="l"/>
              </a:tabLst>
            </a:pPr>
            <a:r>
              <a:rPr lang="en-GB" altLang="en-US"/>
              <a:t>Dr Thorsten Makowski, CEO </a:t>
            </a:r>
            <a:r>
              <a:rPr lang="en-GB" altLang="en-US" err="1"/>
              <a:t>Valueneer</a:t>
            </a:r>
            <a:r>
              <a:rPr lang="en-GB" altLang="en-US"/>
              <a:t> GMBH; Faculty member European business schools)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2696927A-E3D4-47E2-A616-3905A73ECBEA}"/>
              </a:ext>
            </a:extLst>
          </p:cNvPr>
          <p:cNvSpPr txBox="1">
            <a:spLocks noChangeArrowheads="1"/>
          </p:cNvSpPr>
          <p:nvPr/>
        </p:nvSpPr>
        <p:spPr>
          <a:xfrm>
            <a:off x="619125" y="719138"/>
            <a:ext cx="9145588" cy="460375"/>
          </a:xfrm>
          <a:prstGeom prst="rect">
            <a:avLst/>
          </a:prstGeom>
        </p:spPr>
        <p:txBody>
          <a:bodyPr/>
          <a:lstStyle>
            <a:lvl1pPr algn="l" defTabSz="90011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90011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2pPr>
            <a:lvl3pPr algn="l" defTabSz="90011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3pPr>
            <a:lvl4pPr algn="l" defTabSz="90011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4pPr>
            <a:lvl5pPr algn="l" defTabSz="90011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5pPr>
            <a:lvl6pPr marL="457200" algn="l" defTabSz="90011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6pPr>
            <a:lvl7pPr marL="914400" algn="l" defTabSz="90011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7pPr>
            <a:lvl8pPr marL="1371600" algn="l" defTabSz="90011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8pPr>
            <a:lvl9pPr marL="1828800" algn="l" defTabSz="90011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en-US" altLang="de-DE" sz="2200" kern="0" dirty="0"/>
              <a:t>Workshop session: flip chart notes for the following questions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0F0AE4-868F-44BF-ABBA-043897F1519F}"/>
              </a:ext>
            </a:extLst>
          </p:cNvPr>
          <p:cNvSpPr txBox="1"/>
          <p:nvPr/>
        </p:nvSpPr>
        <p:spPr>
          <a:xfrm>
            <a:off x="493397" y="1294892"/>
            <a:ext cx="9559062" cy="68018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1500" cap="all"/>
          </a:p>
          <a:p>
            <a:pPr lvl="0"/>
            <a:r>
              <a:rPr lang="en-GB" sz="1500"/>
              <a:t>1. </a:t>
            </a:r>
            <a:r>
              <a:rPr lang="en-GB" sz="1500" u="sng"/>
              <a:t>How</a:t>
            </a:r>
            <a:r>
              <a:rPr lang="en-GB" sz="1500"/>
              <a:t> do you identify and eliminate risks in the operations and supply chains?  </a:t>
            </a:r>
          </a:p>
          <a:p>
            <a:r>
              <a:rPr lang="en-GB" sz="1500"/>
              <a:t>	What major risks or failures have you encountered recently?</a:t>
            </a:r>
          </a:p>
          <a:p>
            <a:r>
              <a:rPr lang="en-GB" sz="1500"/>
              <a:t> </a:t>
            </a:r>
          </a:p>
          <a:p>
            <a:pPr lvl="0"/>
            <a:r>
              <a:rPr lang="en-GB" sz="1500"/>
              <a:t>2. </a:t>
            </a:r>
            <a:r>
              <a:rPr lang="en-GB" sz="1500" u="sng"/>
              <a:t>How</a:t>
            </a:r>
            <a:r>
              <a:rPr lang="en-GB" sz="1500"/>
              <a:t> do you balance/prioritise critical product quality and supply chain risks against shareholder 	pressure for profit?</a:t>
            </a:r>
          </a:p>
          <a:p>
            <a:r>
              <a:rPr lang="en-GB" sz="1500"/>
              <a:t> </a:t>
            </a:r>
          </a:p>
          <a:p>
            <a:pPr lvl="0"/>
            <a:r>
              <a:rPr lang="en-GB" sz="1500"/>
              <a:t>3. </a:t>
            </a:r>
            <a:r>
              <a:rPr lang="en-GB" sz="1500" u="sng"/>
              <a:t>How</a:t>
            </a:r>
            <a:r>
              <a:rPr lang="en-GB" sz="1500"/>
              <a:t> does your organisation keep up with the pace of innovation </a:t>
            </a:r>
            <a:r>
              <a:rPr lang="en-GB" sz="1500" u="sng"/>
              <a:t>while</a:t>
            </a:r>
            <a:r>
              <a:rPr lang="en-GB" sz="1500"/>
              <a:t> reducing quality and supply 	chain risks?</a:t>
            </a:r>
          </a:p>
          <a:p>
            <a:r>
              <a:rPr lang="en-GB" sz="1500"/>
              <a:t> </a:t>
            </a:r>
          </a:p>
          <a:p>
            <a:pPr lvl="0"/>
            <a:r>
              <a:rPr lang="en-GB" sz="1500"/>
              <a:t>4. Is quality and supply chain/procurement represented on the Executive Board? </a:t>
            </a:r>
          </a:p>
          <a:p>
            <a:r>
              <a:rPr lang="en-GB" sz="1500"/>
              <a:t>	If not, why not?</a:t>
            </a:r>
          </a:p>
          <a:p>
            <a:r>
              <a:rPr lang="en-GB" sz="1500"/>
              <a:t>	</a:t>
            </a:r>
            <a:r>
              <a:rPr lang="en-GB" sz="1500" u="sng"/>
              <a:t>How</a:t>
            </a:r>
            <a:r>
              <a:rPr lang="en-GB" sz="1500"/>
              <a:t> do you ensure interfaces and communication between executives and operations work?</a:t>
            </a:r>
          </a:p>
          <a:p>
            <a:r>
              <a:rPr lang="en-GB" sz="1500"/>
              <a:t> </a:t>
            </a:r>
          </a:p>
          <a:p>
            <a:pPr lvl="0"/>
            <a:r>
              <a:rPr lang="en-GB" sz="1500"/>
              <a:t>5. </a:t>
            </a:r>
            <a:r>
              <a:rPr lang="en-GB" sz="1500" u="sng"/>
              <a:t>How</a:t>
            </a:r>
            <a:r>
              <a:rPr lang="en-GB" sz="1500"/>
              <a:t> do you ensure the </a:t>
            </a:r>
            <a:r>
              <a:rPr lang="en-GB" sz="1500" u="sng"/>
              <a:t>implementation</a:t>
            </a:r>
            <a:r>
              <a:rPr lang="en-GB" sz="1500"/>
              <a:t> of the quality and supply chain strategies to reduce costs 	and high-profile failures?</a:t>
            </a:r>
          </a:p>
          <a:p>
            <a:r>
              <a:rPr lang="en-GB" sz="1500"/>
              <a:t>	</a:t>
            </a:r>
            <a:r>
              <a:rPr lang="en-GB" sz="1500" u="sng"/>
              <a:t>How</a:t>
            </a:r>
            <a:r>
              <a:rPr lang="en-GB" sz="1500"/>
              <a:t> does the CEO and Executive Board work with operations to achieve this?</a:t>
            </a:r>
          </a:p>
          <a:p>
            <a:r>
              <a:rPr lang="en-GB" sz="1500"/>
              <a:t> </a:t>
            </a:r>
          </a:p>
          <a:p>
            <a:pPr lvl="0"/>
            <a:r>
              <a:rPr lang="en-GB" sz="1500"/>
              <a:t>6. How would you </a:t>
            </a:r>
            <a:r>
              <a:rPr lang="en-GB" sz="1500" u="sng"/>
              <a:t>describe</a:t>
            </a:r>
            <a:r>
              <a:rPr lang="en-GB" sz="1500"/>
              <a:t> the culture in your organisation right now?</a:t>
            </a:r>
          </a:p>
          <a:p>
            <a:r>
              <a:rPr lang="en-GB" sz="1500"/>
              <a:t>                       What role does quality planning in the supply chain play?</a:t>
            </a:r>
          </a:p>
          <a:p>
            <a:r>
              <a:rPr lang="en-GB" sz="1500"/>
              <a:t>                       What role does decision making based on factual evidence play?</a:t>
            </a:r>
          </a:p>
          <a:p>
            <a:pPr>
              <a:defRPr/>
            </a:pPr>
            <a:endParaRPr lang="en-GB"/>
          </a:p>
          <a:p>
            <a:pPr marL="342900" indent="-342900">
              <a:buFontTx/>
              <a:buAutoNum type="arabicPeriod"/>
              <a:defRPr/>
            </a:pPr>
            <a:endParaRPr lang="en-GB"/>
          </a:p>
          <a:p>
            <a:pPr marL="342900" indent="-342900">
              <a:buFontTx/>
              <a:buAutoNum type="arabicPeriod"/>
              <a:defRPr/>
            </a:pPr>
            <a:endParaRPr lang="en-GB" sz="1300" b="0">
              <a:latin typeface="+mn-lt"/>
            </a:endParaRPr>
          </a:p>
          <a:p>
            <a:pPr marL="342900" indent="-342900">
              <a:buAutoNum type="arabicPeriod"/>
              <a:defRPr/>
            </a:pPr>
            <a:endParaRPr lang="en-GB" sz="1300" b="0"/>
          </a:p>
          <a:p>
            <a:pPr>
              <a:defRPr/>
            </a:pPr>
            <a:endParaRPr lang="en-GB" sz="1300" b="0" strike="sngStrike">
              <a:latin typeface="+mn-lt"/>
            </a:endParaRPr>
          </a:p>
          <a:p>
            <a:pPr>
              <a:defRPr/>
            </a:pPr>
            <a:endParaRPr lang="en-GB" sz="1300" b="0" strike="sngStrike">
              <a:latin typeface="+mn-lt"/>
            </a:endParaRPr>
          </a:p>
          <a:p>
            <a:pPr>
              <a:defRPr/>
            </a:pPr>
            <a:endParaRPr lang="en-GB" sz="1300" b="0">
              <a:latin typeface="+mn-lt"/>
            </a:endParaRPr>
          </a:p>
          <a:p>
            <a:pPr>
              <a:defRPr/>
            </a:pPr>
            <a:endParaRPr lang="en-GB" sz="1300"/>
          </a:p>
        </p:txBody>
      </p:sp>
    </p:spTree>
    <p:extLst>
      <p:ext uri="{BB962C8B-B14F-4D97-AF65-F5344CB8AC3E}">
        <p14:creationId xmlns:p14="http://schemas.microsoft.com/office/powerpoint/2010/main" val="1831690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2696927A-E3D4-47E2-A616-3905A73ECBEA}"/>
              </a:ext>
            </a:extLst>
          </p:cNvPr>
          <p:cNvSpPr txBox="1">
            <a:spLocks noChangeArrowheads="1"/>
          </p:cNvSpPr>
          <p:nvPr/>
        </p:nvSpPr>
        <p:spPr>
          <a:xfrm>
            <a:off x="619125" y="719138"/>
            <a:ext cx="9145588" cy="460375"/>
          </a:xfrm>
          <a:prstGeom prst="rect">
            <a:avLst/>
          </a:prstGeom>
        </p:spPr>
        <p:txBody>
          <a:bodyPr anchor="t"/>
          <a:lstStyle>
            <a:lvl1pPr algn="l" defTabSz="90011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90011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2pPr>
            <a:lvl3pPr algn="l" defTabSz="90011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3pPr>
            <a:lvl4pPr algn="l" defTabSz="90011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4pPr>
            <a:lvl5pPr algn="l" defTabSz="90011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5pPr>
            <a:lvl6pPr marL="457200" algn="l" defTabSz="90011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6pPr>
            <a:lvl7pPr marL="914400" algn="l" defTabSz="90011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7pPr>
            <a:lvl8pPr marL="1371600" algn="l" defTabSz="90011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8pPr>
            <a:lvl9pPr marL="1828800" algn="l" defTabSz="90011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lvl="0"/>
            <a:r>
              <a:rPr lang="en-US" altLang="de-DE" sz="1400" kern="0" dirty="0"/>
              <a:t>Question 1: </a:t>
            </a:r>
            <a:r>
              <a:rPr lang="en-GB" sz="1400" u="sng" dirty="0"/>
              <a:t>How</a:t>
            </a:r>
            <a:r>
              <a:rPr lang="en-GB" sz="1400" dirty="0"/>
              <a:t> do you identify and eliminate risks in the operations and supply chains?  </a:t>
            </a:r>
          </a:p>
          <a:p>
            <a:r>
              <a:rPr lang="en-GB" sz="1400" dirty="0"/>
              <a:t>	   What major risks or failures have you encountered recently?</a:t>
            </a:r>
          </a:p>
          <a:p>
            <a:pPr>
              <a:defRPr/>
            </a:pPr>
            <a:r>
              <a:rPr lang="en-US" altLang="de-DE" kern="0" dirty="0"/>
              <a:t> </a:t>
            </a:r>
            <a:endParaRPr lang="en-US" altLang="de-DE" kern="0" dirty="0"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9486F5-7173-4002-BB23-A14215B202C2}"/>
              </a:ext>
            </a:extLst>
          </p:cNvPr>
          <p:cNvSpPr txBox="1"/>
          <p:nvPr/>
        </p:nvSpPr>
        <p:spPr>
          <a:xfrm>
            <a:off x="1328468" y="1854679"/>
            <a:ext cx="4560864" cy="41857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Leading indicators (KPI’s)</a:t>
            </a:r>
          </a:p>
          <a:p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Supplier approval – capability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Supplier collaboration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Supplier performance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Quality risk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Quality planning</a:t>
            </a:r>
            <a:br>
              <a:rPr lang="en-GB" dirty="0"/>
            </a:b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Best practice everywhere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VSM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FMEA</a:t>
            </a:r>
            <a:br>
              <a:rPr lang="en-GB" dirty="0"/>
            </a:b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Difficulties of measuring COQ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PAFF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Cost of mitigation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Correct measurement</a:t>
            </a:r>
            <a:br>
              <a:rPr lang="en-GB" dirty="0"/>
            </a:b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Overhead pressures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Discipline and culture following processes</a:t>
            </a:r>
          </a:p>
        </p:txBody>
      </p:sp>
    </p:spTree>
    <p:extLst>
      <p:ext uri="{BB962C8B-B14F-4D97-AF65-F5344CB8AC3E}">
        <p14:creationId xmlns:p14="http://schemas.microsoft.com/office/powerpoint/2010/main" val="797575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2696927A-E3D4-47E2-A616-3905A73ECBEA}"/>
              </a:ext>
            </a:extLst>
          </p:cNvPr>
          <p:cNvSpPr txBox="1">
            <a:spLocks noChangeArrowheads="1"/>
          </p:cNvSpPr>
          <p:nvPr/>
        </p:nvSpPr>
        <p:spPr>
          <a:xfrm>
            <a:off x="619125" y="719138"/>
            <a:ext cx="9145588" cy="460375"/>
          </a:xfrm>
          <a:prstGeom prst="rect">
            <a:avLst/>
          </a:prstGeom>
        </p:spPr>
        <p:txBody>
          <a:bodyPr anchor="t"/>
          <a:lstStyle>
            <a:lvl1pPr algn="l" defTabSz="90011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90011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2pPr>
            <a:lvl3pPr algn="l" defTabSz="90011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3pPr>
            <a:lvl4pPr algn="l" defTabSz="90011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4pPr>
            <a:lvl5pPr algn="l" defTabSz="90011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5pPr>
            <a:lvl6pPr marL="457200" algn="l" defTabSz="90011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6pPr>
            <a:lvl7pPr marL="914400" algn="l" defTabSz="90011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7pPr>
            <a:lvl8pPr marL="1371600" algn="l" defTabSz="90011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8pPr>
            <a:lvl9pPr marL="1828800" algn="l" defTabSz="90011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lvl="0"/>
            <a:r>
              <a:rPr lang="en-US" altLang="de-DE" sz="1400" kern="0" dirty="0"/>
              <a:t>Question 2:   </a:t>
            </a:r>
            <a:r>
              <a:rPr lang="en-GB" sz="1400" u="sng" dirty="0"/>
              <a:t>How</a:t>
            </a:r>
            <a:r>
              <a:rPr lang="en-GB" sz="1400" dirty="0"/>
              <a:t> do you balance/prioritise critical product quality and supply chain risks against       </a:t>
            </a:r>
            <a:br>
              <a:rPr lang="en-GB" sz="1400" dirty="0"/>
            </a:br>
            <a:r>
              <a:rPr lang="en-GB" sz="1400" dirty="0"/>
              <a:t>                       shareholder pressure for profit?</a:t>
            </a:r>
          </a:p>
          <a:p>
            <a:pPr>
              <a:defRPr/>
            </a:pPr>
            <a:r>
              <a:rPr lang="en-US" altLang="de-DE" kern="0" dirty="0"/>
              <a:t> </a:t>
            </a:r>
            <a:endParaRPr lang="en-US" altLang="de-DE" kern="0" dirty="0"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57C14E-37F3-48F4-BE6D-F1E900441854}"/>
              </a:ext>
            </a:extLst>
          </p:cNvPr>
          <p:cNvSpPr txBox="1"/>
          <p:nvPr/>
        </p:nvSpPr>
        <p:spPr>
          <a:xfrm>
            <a:off x="1095555" y="2070340"/>
            <a:ext cx="8752717" cy="2893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Promote measures of quality to a higher level i.e. bring them onto the agenda and promote them</a:t>
            </a:r>
            <a:br>
              <a:rPr lang="en-GB" dirty="0"/>
            </a:b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Take key areas of importance (e.g. health and safety, environmental) and link to quality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E.g. Root cause analysis of health and safety effects can lead to quality-related causes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One delegate’s organisation uses Impact of failure rather than cost of failure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Focus on behavioural / realised quality -  not just ‘built/designed in’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Communications are important in changing intent into reality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Winning hearts and minds is key</a:t>
            </a:r>
            <a:br>
              <a:rPr lang="en-GB" dirty="0"/>
            </a:b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Involve supply chain / procurement / commercial etc people as well as quality in investigations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Tell stories of what you find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Share findings with key stakeholders</a:t>
            </a:r>
          </a:p>
        </p:txBody>
      </p:sp>
    </p:spTree>
    <p:extLst>
      <p:ext uri="{BB962C8B-B14F-4D97-AF65-F5344CB8AC3E}">
        <p14:creationId xmlns:p14="http://schemas.microsoft.com/office/powerpoint/2010/main" val="2715111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2696927A-E3D4-47E2-A616-3905A73ECBEA}"/>
              </a:ext>
            </a:extLst>
          </p:cNvPr>
          <p:cNvSpPr txBox="1">
            <a:spLocks noChangeArrowheads="1"/>
          </p:cNvSpPr>
          <p:nvPr/>
        </p:nvSpPr>
        <p:spPr>
          <a:xfrm>
            <a:off x="619125" y="719138"/>
            <a:ext cx="9145588" cy="460375"/>
          </a:xfrm>
          <a:prstGeom prst="rect">
            <a:avLst/>
          </a:prstGeom>
        </p:spPr>
        <p:txBody>
          <a:bodyPr anchor="t"/>
          <a:lstStyle>
            <a:lvl1pPr algn="l" defTabSz="90011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90011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2pPr>
            <a:lvl3pPr algn="l" defTabSz="90011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3pPr>
            <a:lvl4pPr algn="l" defTabSz="90011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4pPr>
            <a:lvl5pPr algn="l" defTabSz="90011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5pPr>
            <a:lvl6pPr marL="457200" algn="l" defTabSz="90011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6pPr>
            <a:lvl7pPr marL="914400" algn="l" defTabSz="90011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7pPr>
            <a:lvl8pPr marL="1371600" algn="l" defTabSz="90011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8pPr>
            <a:lvl9pPr marL="1828800" algn="l" defTabSz="90011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lvl="0"/>
            <a:r>
              <a:rPr lang="en-US" altLang="de-DE" sz="1400" kern="0" dirty="0"/>
              <a:t>Question 3:   </a:t>
            </a:r>
            <a:r>
              <a:rPr lang="en-GB" sz="1400" u="sng" dirty="0"/>
              <a:t>How</a:t>
            </a:r>
            <a:r>
              <a:rPr lang="en-GB" sz="1400" dirty="0"/>
              <a:t> does your organisation keep up with the pace of innovation </a:t>
            </a:r>
            <a:r>
              <a:rPr lang="en-GB" sz="1400" u="sng" dirty="0"/>
              <a:t>while</a:t>
            </a:r>
            <a:r>
              <a:rPr lang="en-GB" sz="1400" dirty="0"/>
              <a:t> reducing quality and </a:t>
            </a:r>
            <a:br>
              <a:rPr lang="en-GB" sz="1400" dirty="0"/>
            </a:br>
            <a:r>
              <a:rPr lang="en-GB" sz="1400" dirty="0"/>
              <a:t>                       supply chain risks?</a:t>
            </a:r>
          </a:p>
          <a:p>
            <a:pPr>
              <a:defRPr/>
            </a:pPr>
            <a:r>
              <a:rPr lang="en-US" altLang="de-DE" kern="0" dirty="0"/>
              <a:t> </a:t>
            </a:r>
            <a:endParaRPr lang="en-US" altLang="de-DE" kern="0" dirty="0"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D91179-9D84-4F70-BB0C-B86ADC166DB9}"/>
              </a:ext>
            </a:extLst>
          </p:cNvPr>
          <p:cNvSpPr txBox="1"/>
          <p:nvPr/>
        </p:nvSpPr>
        <p:spPr>
          <a:xfrm>
            <a:off x="3434670" y="1798627"/>
            <a:ext cx="39966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Involve innovation at the earliest opportunity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8066C1-E13D-4E72-8A8B-C5C1D29231F4}"/>
              </a:ext>
            </a:extLst>
          </p:cNvPr>
          <p:cNvSpPr txBox="1"/>
          <p:nvPr/>
        </p:nvSpPr>
        <p:spPr>
          <a:xfrm>
            <a:off x="4202418" y="5683461"/>
            <a:ext cx="18357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Share best practice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6BC4C3-D968-4C31-A204-BB209E4E7E5B}"/>
              </a:ext>
            </a:extLst>
          </p:cNvPr>
          <p:cNvSpPr txBox="1"/>
          <p:nvPr/>
        </p:nvSpPr>
        <p:spPr>
          <a:xfrm>
            <a:off x="2607717" y="1563591"/>
            <a:ext cx="51684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Innovation is change: innovation is not a separate process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E2DE420-647D-4ABA-874A-30F60F773792}"/>
              </a:ext>
            </a:extLst>
          </p:cNvPr>
          <p:cNvSpPr txBox="1"/>
          <p:nvPr/>
        </p:nvSpPr>
        <p:spPr>
          <a:xfrm>
            <a:off x="4677373" y="2278086"/>
            <a:ext cx="10294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Research</a:t>
            </a:r>
          </a:p>
          <a:p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E916B5-856F-493A-B7BD-0A36DE42F670}"/>
              </a:ext>
            </a:extLst>
          </p:cNvPr>
          <p:cNvSpPr txBox="1"/>
          <p:nvPr/>
        </p:nvSpPr>
        <p:spPr>
          <a:xfrm>
            <a:off x="7108765" y="3383995"/>
            <a:ext cx="2153154" cy="10310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Procure for innovation </a:t>
            </a:r>
            <a:br>
              <a:rPr lang="en-GB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n-GB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GB" sz="1100" dirty="0">
                <a:solidFill>
                  <a:schemeClr val="accent2">
                    <a:lumMod val="75000"/>
                  </a:schemeClr>
                </a:solidFill>
              </a:rPr>
              <a:t>- don’t allow procurement </a:t>
            </a:r>
            <a:br>
              <a:rPr lang="en-GB" sz="11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GB" sz="1100" dirty="0">
                <a:solidFill>
                  <a:schemeClr val="accent2">
                    <a:lumMod val="75000"/>
                  </a:schemeClr>
                </a:solidFill>
              </a:rPr>
              <a:t>process to inhibit or restrict </a:t>
            </a:r>
            <a:br>
              <a:rPr lang="en-GB" sz="11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GB" sz="1100" dirty="0">
                <a:solidFill>
                  <a:schemeClr val="accent2">
                    <a:lumMod val="75000"/>
                  </a:schemeClr>
                </a:solidFill>
              </a:rPr>
              <a:t>innovation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298A2C8-1562-4B17-912C-881CBF7C03F4}"/>
              </a:ext>
            </a:extLst>
          </p:cNvPr>
          <p:cNvSpPr txBox="1"/>
          <p:nvPr/>
        </p:nvSpPr>
        <p:spPr>
          <a:xfrm>
            <a:off x="3666850" y="4877188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Test / validate</a:t>
            </a:r>
          </a:p>
          <a:p>
            <a:pPr algn="ctr"/>
            <a:r>
              <a:rPr lang="en-GB" sz="1100" dirty="0">
                <a:solidFill>
                  <a:schemeClr val="accent2">
                    <a:lumMod val="75000"/>
                  </a:schemeClr>
                </a:solidFill>
              </a:rPr>
              <a:t>If innovation doesn’t deliver </a:t>
            </a:r>
          </a:p>
          <a:p>
            <a:pPr algn="ctr"/>
            <a:r>
              <a:rPr lang="en-GB" sz="1100" dirty="0">
                <a:solidFill>
                  <a:schemeClr val="accent2">
                    <a:lumMod val="75000"/>
                  </a:schemeClr>
                </a:solidFill>
              </a:rPr>
              <a:t>don’t proceed with the product or service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CA23F9C-03C1-4384-A01B-629CFB196008}"/>
              </a:ext>
            </a:extLst>
          </p:cNvPr>
          <p:cNvSpPr txBox="1"/>
          <p:nvPr/>
        </p:nvSpPr>
        <p:spPr>
          <a:xfrm>
            <a:off x="823390" y="3425360"/>
            <a:ext cx="233910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Work with suppliers</a:t>
            </a:r>
          </a:p>
          <a:p>
            <a:endParaRPr lang="en-GB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r">
              <a:buFontTx/>
              <a:buChar char="-"/>
            </a:pPr>
            <a:r>
              <a:rPr lang="en-GB" sz="1100" dirty="0">
                <a:solidFill>
                  <a:schemeClr val="accent2">
                    <a:lumMod val="75000"/>
                  </a:schemeClr>
                </a:solidFill>
              </a:rPr>
              <a:t>Maturity of suppliers</a:t>
            </a:r>
          </a:p>
          <a:p>
            <a:pPr marL="285750" indent="-285750" algn="r">
              <a:buFontTx/>
              <a:buChar char="-"/>
            </a:pPr>
            <a:r>
              <a:rPr lang="en-GB" sz="1100" dirty="0">
                <a:solidFill>
                  <a:schemeClr val="accent2">
                    <a:lumMod val="75000"/>
                  </a:schemeClr>
                </a:solidFill>
              </a:rPr>
              <a:t>Governance and assurance</a:t>
            </a:r>
          </a:p>
          <a:p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CC87876-43ED-4EEE-B99E-72CD5F5E343A}"/>
              </a:ext>
            </a:extLst>
          </p:cNvPr>
          <p:cNvSpPr txBox="1"/>
          <p:nvPr/>
        </p:nvSpPr>
        <p:spPr>
          <a:xfrm>
            <a:off x="1700932" y="5961479"/>
            <a:ext cx="68387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CULTURE </a:t>
            </a:r>
          </a:p>
          <a:p>
            <a:pPr algn="ctr"/>
            <a:r>
              <a:rPr lang="en-GB" dirty="0"/>
              <a:t>Innovation and reducing quality and supply chain risks is a learning process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DBCDD99-1DFB-4915-A2A5-64004994D063}"/>
              </a:ext>
            </a:extLst>
          </p:cNvPr>
          <p:cNvSpPr/>
          <p:nvPr/>
        </p:nvSpPr>
        <p:spPr bwMode="auto">
          <a:xfrm>
            <a:off x="3804249" y="3320327"/>
            <a:ext cx="2699611" cy="985609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108000" rIns="90000" bIns="10800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dirty="0"/>
              <a:t>Maintain customer focus</a:t>
            </a:r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52F16C7E-D1D6-42FE-8F50-26A31D95852F}"/>
              </a:ext>
            </a:extLst>
          </p:cNvPr>
          <p:cNvSpPr/>
          <p:nvPr/>
        </p:nvSpPr>
        <p:spPr bwMode="auto">
          <a:xfrm>
            <a:off x="5037825" y="5468018"/>
            <a:ext cx="154087" cy="296825"/>
          </a:xfrm>
          <a:prstGeom prst="downArrow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108000" rIns="90000" bIns="10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001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B3D7FEB2-FCD0-4521-A99A-1B6BEDAE0963}"/>
              </a:ext>
            </a:extLst>
          </p:cNvPr>
          <p:cNvSpPr/>
          <p:nvPr/>
        </p:nvSpPr>
        <p:spPr bwMode="auto">
          <a:xfrm rot="18084560" flipH="1">
            <a:off x="6355379" y="2124126"/>
            <a:ext cx="126908" cy="1780450"/>
          </a:xfrm>
          <a:prstGeom prst="downArrow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108000" rIns="90000" bIns="10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001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30CDC9AC-751B-47D3-84BB-1F552A55054F}"/>
              </a:ext>
            </a:extLst>
          </p:cNvPr>
          <p:cNvSpPr/>
          <p:nvPr/>
        </p:nvSpPr>
        <p:spPr bwMode="auto">
          <a:xfrm rot="3722956">
            <a:off x="6346532" y="3807948"/>
            <a:ext cx="119195" cy="1578650"/>
          </a:xfrm>
          <a:prstGeom prst="downArrow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108000" rIns="90000" bIns="10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001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F7E00085-ECD2-4268-A613-D36FDA03EAA3}"/>
              </a:ext>
            </a:extLst>
          </p:cNvPr>
          <p:cNvSpPr/>
          <p:nvPr/>
        </p:nvSpPr>
        <p:spPr bwMode="auto">
          <a:xfrm rot="7127585">
            <a:off x="3703811" y="3823021"/>
            <a:ext cx="119195" cy="1578650"/>
          </a:xfrm>
          <a:prstGeom prst="downArrow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108000" rIns="90000" bIns="10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001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FA201F5-5C39-4DCC-95F4-D74EDE07D1C3}"/>
              </a:ext>
            </a:extLst>
          </p:cNvPr>
          <p:cNvCxnSpPr>
            <a:cxnSpLocks/>
            <a:endCxn id="14" idx="0"/>
          </p:cNvCxnSpPr>
          <p:nvPr/>
        </p:nvCxnSpPr>
        <p:spPr bwMode="auto">
          <a:xfrm>
            <a:off x="5154054" y="2666618"/>
            <a:ext cx="1" cy="653709"/>
          </a:xfrm>
          <a:prstGeom prst="straightConnector1">
            <a:avLst/>
          </a:prstGeom>
          <a:solidFill>
            <a:schemeClr val="accent2"/>
          </a:solidFill>
          <a:ln w="603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A8C788F-F9F5-4456-88F8-845473CA35CB}"/>
              </a:ext>
            </a:extLst>
          </p:cNvPr>
          <p:cNvCxnSpPr>
            <a:cxnSpLocks/>
          </p:cNvCxnSpPr>
          <p:nvPr/>
        </p:nvCxnSpPr>
        <p:spPr bwMode="auto">
          <a:xfrm>
            <a:off x="5119184" y="4299487"/>
            <a:ext cx="1" cy="653709"/>
          </a:xfrm>
          <a:prstGeom prst="straightConnector1">
            <a:avLst/>
          </a:prstGeom>
          <a:solidFill>
            <a:schemeClr val="accent2"/>
          </a:solidFill>
          <a:ln w="603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E54C3709-FFCD-4710-8594-3C1A614F7AE7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967558" y="3796559"/>
            <a:ext cx="653449" cy="20628"/>
          </a:xfrm>
          <a:prstGeom prst="straightConnector1">
            <a:avLst/>
          </a:prstGeom>
          <a:solidFill>
            <a:schemeClr val="accent2"/>
          </a:solidFill>
          <a:ln w="603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11FB8792-7D6F-4C25-AAB3-ECC30468A87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492168" y="3765860"/>
            <a:ext cx="653449" cy="20628"/>
          </a:xfrm>
          <a:prstGeom prst="straightConnector1">
            <a:avLst/>
          </a:prstGeom>
          <a:solidFill>
            <a:schemeClr val="accent2"/>
          </a:solidFill>
          <a:ln w="603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98182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5EE2E46E-E21B-4BC1-A805-94A634451A2A}"/>
              </a:ext>
            </a:extLst>
          </p:cNvPr>
          <p:cNvSpPr txBox="1">
            <a:spLocks noChangeArrowheads="1"/>
          </p:cNvSpPr>
          <p:nvPr/>
        </p:nvSpPr>
        <p:spPr>
          <a:xfrm>
            <a:off x="619125" y="598374"/>
            <a:ext cx="9145588" cy="460375"/>
          </a:xfrm>
          <a:prstGeom prst="rect">
            <a:avLst/>
          </a:prstGeom>
        </p:spPr>
        <p:txBody>
          <a:bodyPr anchor="t"/>
          <a:lstStyle>
            <a:lvl1pPr algn="l" defTabSz="90011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90011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2pPr>
            <a:lvl3pPr algn="l" defTabSz="90011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3pPr>
            <a:lvl4pPr algn="l" defTabSz="90011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4pPr>
            <a:lvl5pPr algn="l" defTabSz="90011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5pPr>
            <a:lvl6pPr marL="457200" algn="l" defTabSz="90011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6pPr>
            <a:lvl7pPr marL="914400" algn="l" defTabSz="90011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7pPr>
            <a:lvl8pPr marL="1371600" algn="l" defTabSz="90011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8pPr>
            <a:lvl9pPr marL="1828800" algn="l" defTabSz="90011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lvl="0"/>
            <a:r>
              <a:rPr lang="en-US" altLang="de-DE" sz="1400" kern="0" dirty="0"/>
              <a:t>Question 4:   </a:t>
            </a:r>
            <a:r>
              <a:rPr lang="en-GB" sz="1400" dirty="0"/>
              <a:t>Is quality and supply chain/procurement represented on the Executive Board? </a:t>
            </a:r>
          </a:p>
          <a:p>
            <a:r>
              <a:rPr lang="en-GB" sz="1400" dirty="0"/>
              <a:t>	     If not, why not?  Ho</a:t>
            </a:r>
            <a:r>
              <a:rPr lang="en-GB" sz="1400" u="sng" dirty="0"/>
              <a:t>w</a:t>
            </a:r>
            <a:r>
              <a:rPr lang="en-GB" sz="1400" dirty="0"/>
              <a:t> do you ensure interfaces and communication between executives and </a:t>
            </a:r>
            <a:br>
              <a:rPr lang="en-GB" sz="1400" dirty="0"/>
            </a:br>
            <a:r>
              <a:rPr lang="en-GB" sz="1400" dirty="0"/>
              <a:t>                       operations work?</a:t>
            </a:r>
          </a:p>
          <a:p>
            <a:pPr>
              <a:defRPr/>
            </a:pPr>
            <a:r>
              <a:rPr lang="en-US" altLang="de-DE" kern="0" dirty="0"/>
              <a:t> </a:t>
            </a:r>
            <a:endParaRPr lang="en-US" altLang="de-DE" kern="0" dirty="0">
              <a:cs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5EF91F1-DE29-447B-B1C2-0F0D4F2AF7DB}"/>
              </a:ext>
            </a:extLst>
          </p:cNvPr>
          <p:cNvSpPr txBox="1"/>
          <p:nvPr/>
        </p:nvSpPr>
        <p:spPr>
          <a:xfrm>
            <a:off x="1362973" y="1828800"/>
            <a:ext cx="73065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Organisations: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 variety of models of board representatives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Matrix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It’s not sitting on the board that is important, but having a voice and being heard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5FE24F-17C3-4418-ABFC-DAB1651D370B}"/>
              </a:ext>
            </a:extLst>
          </p:cNvPr>
          <p:cNvSpPr txBox="1"/>
          <p:nvPr/>
        </p:nvSpPr>
        <p:spPr>
          <a:xfrm>
            <a:off x="1362973" y="3007744"/>
            <a:ext cx="5693675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Interfaces and communication: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Tools are important, include dashboards and qualitative tools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Access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Communications will need to vary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Multiple sites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Multiple countries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Multiple functions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9D99877-7197-45EB-9BA9-72002001DD55}"/>
              </a:ext>
            </a:extLst>
          </p:cNvPr>
          <p:cNvSpPr txBox="1"/>
          <p:nvPr/>
        </p:nvSpPr>
        <p:spPr>
          <a:xfrm>
            <a:off x="1362973" y="4754831"/>
            <a:ext cx="514115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Skill set and behaviour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Empower others – from the CEO down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Advocacy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Influence and get the ear of others e.g. finance director</a:t>
            </a:r>
          </a:p>
        </p:txBody>
      </p:sp>
    </p:spTree>
    <p:extLst>
      <p:ext uri="{BB962C8B-B14F-4D97-AF65-F5344CB8AC3E}">
        <p14:creationId xmlns:p14="http://schemas.microsoft.com/office/powerpoint/2010/main" val="3248319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70F0AE4-868F-44BF-ABBA-043897F1519F}"/>
              </a:ext>
            </a:extLst>
          </p:cNvPr>
          <p:cNvSpPr txBox="1"/>
          <p:nvPr/>
        </p:nvSpPr>
        <p:spPr>
          <a:xfrm>
            <a:off x="493397" y="1294892"/>
            <a:ext cx="9559062" cy="44781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500" dirty="0"/>
              <a:t> </a:t>
            </a:r>
          </a:p>
          <a:p>
            <a:pPr lvl="0"/>
            <a:endParaRPr lang="en-GB" sz="1500" dirty="0"/>
          </a:p>
          <a:p>
            <a:pPr lvl="0"/>
            <a:r>
              <a:rPr lang="en-GB" sz="1500" dirty="0"/>
              <a:t>TOP LEVEL RECOGNITION</a:t>
            </a:r>
          </a:p>
          <a:p>
            <a:pPr lvl="0"/>
            <a:endParaRPr lang="en-GB" sz="15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500" dirty="0"/>
              <a:t>Fit quality to strategy</a:t>
            </a:r>
            <a:br>
              <a:rPr lang="en-GB" sz="1500" dirty="0"/>
            </a:br>
            <a:endParaRPr lang="en-GB" sz="15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500" dirty="0"/>
              <a:t>Root causes of excellence 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500" dirty="0"/>
              <a:t>focus on ‘+’ (positives)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500" dirty="0"/>
              <a:t>Cost of poor quality ‘-’ (negatives)</a:t>
            </a:r>
            <a:br>
              <a:rPr lang="en-GB" sz="1500" dirty="0"/>
            </a:br>
            <a:endParaRPr lang="en-GB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Language of business</a:t>
            </a:r>
            <a:br>
              <a:rPr lang="en-GB" sz="1500" dirty="0"/>
            </a:br>
            <a:endParaRPr lang="en-GB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Regular agenda discussions</a:t>
            </a:r>
            <a:br>
              <a:rPr lang="en-GB" sz="1500" dirty="0"/>
            </a:br>
            <a:endParaRPr lang="en-GB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Overheads for quality are allowed – quality is ‘not just for Christmas’</a:t>
            </a:r>
            <a:br>
              <a:rPr lang="en-GB" sz="1500" dirty="0"/>
            </a:br>
            <a:endParaRPr lang="en-GB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Risk and non-execs: route to leadership team</a:t>
            </a:r>
            <a:br>
              <a:rPr lang="en-GB" sz="1500" dirty="0"/>
            </a:br>
            <a:endParaRPr lang="en-GB" sz="15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sz="1500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EE2E46E-E21B-4BC1-A805-94A634451A2A}"/>
              </a:ext>
            </a:extLst>
          </p:cNvPr>
          <p:cNvSpPr txBox="1">
            <a:spLocks noChangeArrowheads="1"/>
          </p:cNvSpPr>
          <p:nvPr/>
        </p:nvSpPr>
        <p:spPr>
          <a:xfrm>
            <a:off x="619125" y="598374"/>
            <a:ext cx="9145588" cy="460375"/>
          </a:xfrm>
          <a:prstGeom prst="rect">
            <a:avLst/>
          </a:prstGeom>
        </p:spPr>
        <p:txBody>
          <a:bodyPr anchor="t"/>
          <a:lstStyle>
            <a:lvl1pPr algn="l" defTabSz="90011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90011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2pPr>
            <a:lvl3pPr algn="l" defTabSz="90011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3pPr>
            <a:lvl4pPr algn="l" defTabSz="90011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4pPr>
            <a:lvl5pPr algn="l" defTabSz="90011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5pPr>
            <a:lvl6pPr marL="457200" algn="l" defTabSz="90011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6pPr>
            <a:lvl7pPr marL="914400" algn="l" defTabSz="90011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7pPr>
            <a:lvl8pPr marL="1371600" algn="l" defTabSz="90011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8pPr>
            <a:lvl9pPr marL="1828800" algn="l" defTabSz="90011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lvl="0"/>
            <a:r>
              <a:rPr lang="en-US" altLang="de-DE" sz="1400" kern="0" dirty="0"/>
              <a:t>Question 5:   </a:t>
            </a:r>
            <a:r>
              <a:rPr lang="en-GB" sz="1400" u="sng" dirty="0"/>
              <a:t>How</a:t>
            </a:r>
            <a:r>
              <a:rPr lang="en-GB" sz="1400" dirty="0"/>
              <a:t> do you ensure the </a:t>
            </a:r>
            <a:r>
              <a:rPr lang="en-GB" sz="1400" u="sng" dirty="0"/>
              <a:t>implementation</a:t>
            </a:r>
            <a:r>
              <a:rPr lang="en-GB" sz="1400" dirty="0"/>
              <a:t> of the quality and supply chain strategies to</a:t>
            </a:r>
            <a:br>
              <a:rPr lang="en-GB" sz="1400" dirty="0"/>
            </a:br>
            <a:r>
              <a:rPr lang="en-GB" sz="1400" dirty="0"/>
              <a:t>                      reduce costs and high-profile failures?</a:t>
            </a:r>
          </a:p>
          <a:p>
            <a:r>
              <a:rPr lang="en-GB" sz="1400" dirty="0"/>
              <a:t>	    </a:t>
            </a:r>
            <a:r>
              <a:rPr lang="en-GB" sz="1400" u="sng" dirty="0"/>
              <a:t>How</a:t>
            </a:r>
            <a:r>
              <a:rPr lang="en-GB" sz="1400" dirty="0"/>
              <a:t> does the CEO and Executive Board work with operations to achieve this?</a:t>
            </a:r>
          </a:p>
          <a:p>
            <a:pPr>
              <a:defRPr/>
            </a:pPr>
            <a:r>
              <a:rPr lang="en-US" altLang="de-DE" kern="0" dirty="0"/>
              <a:t> </a:t>
            </a:r>
            <a:endParaRPr lang="en-US" altLang="de-DE" kern="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12482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5EE2E46E-E21B-4BC1-A805-94A634451A2A}"/>
              </a:ext>
            </a:extLst>
          </p:cNvPr>
          <p:cNvSpPr txBox="1">
            <a:spLocks noChangeArrowheads="1"/>
          </p:cNvSpPr>
          <p:nvPr/>
        </p:nvSpPr>
        <p:spPr>
          <a:xfrm>
            <a:off x="619125" y="512114"/>
            <a:ext cx="9145588" cy="1083777"/>
          </a:xfrm>
          <a:prstGeom prst="rect">
            <a:avLst/>
          </a:prstGeom>
        </p:spPr>
        <p:txBody>
          <a:bodyPr anchor="t"/>
          <a:lstStyle>
            <a:lvl1pPr algn="l" defTabSz="90011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90011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2pPr>
            <a:lvl3pPr algn="l" defTabSz="90011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3pPr>
            <a:lvl4pPr algn="l" defTabSz="90011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4pPr>
            <a:lvl5pPr algn="l" defTabSz="90011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5pPr>
            <a:lvl6pPr marL="457200" algn="l" defTabSz="90011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6pPr>
            <a:lvl7pPr marL="914400" algn="l" defTabSz="90011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7pPr>
            <a:lvl8pPr marL="1371600" algn="l" defTabSz="90011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8pPr>
            <a:lvl9pPr marL="1828800" algn="l" defTabSz="90011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lvl="0"/>
            <a:r>
              <a:rPr lang="en-US" altLang="de-DE" sz="1400" kern="0" dirty="0"/>
              <a:t>Question 6: </a:t>
            </a:r>
            <a:r>
              <a:rPr lang="en-GB" sz="1400" dirty="0"/>
              <a:t>How would you </a:t>
            </a:r>
            <a:r>
              <a:rPr lang="en-GB" sz="1400" u="sng" dirty="0"/>
              <a:t>describe</a:t>
            </a:r>
            <a:r>
              <a:rPr lang="en-GB" sz="1400" dirty="0"/>
              <a:t> the culture in your organisation right now?</a:t>
            </a:r>
          </a:p>
          <a:p>
            <a:r>
              <a:rPr lang="en-GB" sz="1400" dirty="0"/>
              <a:t>                     What role does quality planning in the supply chain play?</a:t>
            </a:r>
          </a:p>
          <a:p>
            <a:r>
              <a:rPr lang="en-GB" sz="1400" dirty="0"/>
              <a:t>                     What role does decision making based on factual evidence play?</a:t>
            </a:r>
            <a:r>
              <a:rPr lang="en-US" altLang="de-DE" kern="0" dirty="0"/>
              <a:t> </a:t>
            </a:r>
            <a:endParaRPr lang="en-US" altLang="de-DE" kern="0" dirty="0">
              <a:cs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331BD39-63C8-4AF5-AA6B-465B838860E2}"/>
              </a:ext>
            </a:extLst>
          </p:cNvPr>
          <p:cNvSpPr txBox="1"/>
          <p:nvPr/>
        </p:nvSpPr>
        <p:spPr>
          <a:xfrm>
            <a:off x="1086928" y="1431981"/>
            <a:ext cx="306660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Be clear what ‘good’ looks like</a:t>
            </a: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9116FCE-2BF6-4CAF-838E-CA4E1ECDF8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88127"/>
              </p:ext>
            </p:extLst>
          </p:nvPr>
        </p:nvGraphicFramePr>
        <p:xfrm>
          <a:off x="1423358" y="1860282"/>
          <a:ext cx="7177178" cy="1376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9960">
                  <a:extLst>
                    <a:ext uri="{9D8B030D-6E8A-4147-A177-3AD203B41FA5}">
                      <a16:colId xmlns:a16="http://schemas.microsoft.com/office/drawing/2014/main" val="1918151973"/>
                    </a:ext>
                  </a:extLst>
                </a:gridCol>
                <a:gridCol w="2358609">
                  <a:extLst>
                    <a:ext uri="{9D8B030D-6E8A-4147-A177-3AD203B41FA5}">
                      <a16:colId xmlns:a16="http://schemas.microsoft.com/office/drawing/2014/main" val="994912466"/>
                    </a:ext>
                  </a:extLst>
                </a:gridCol>
                <a:gridCol w="2358609">
                  <a:extLst>
                    <a:ext uri="{9D8B030D-6E8A-4147-A177-3AD203B41FA5}">
                      <a16:colId xmlns:a16="http://schemas.microsoft.com/office/drawing/2014/main" val="2679671223"/>
                    </a:ext>
                  </a:extLst>
                </a:gridCol>
              </a:tblGrid>
              <a:tr h="279065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</a:rPr>
                        <a:t>Blueprints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</a:rPr>
                        <a:t>Projects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</a:rPr>
                        <a:t>Guiding </a:t>
                      </a:r>
                    </a:p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</a:rPr>
                        <a:t>Principles </a:t>
                      </a:r>
                    </a:p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</a:rPr>
                        <a:t>For </a:t>
                      </a:r>
                    </a:p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</a:rPr>
                        <a:t>behaviour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004403"/>
                  </a:ext>
                </a:extLst>
              </a:tr>
              <a:tr h="250166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Norms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Policies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7159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Scenarios</a:t>
                      </a:r>
                    </a:p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Symbols</a:t>
                      </a:r>
                    </a:p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What quality means </a:t>
                      </a:r>
                      <a:br>
                        <a:rPr lang="en-GB" sz="12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to different people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4981715"/>
                  </a:ext>
                </a:extLst>
              </a:tr>
            </a:tbl>
          </a:graphicData>
        </a:graphic>
      </p:graphicFrame>
      <p:sp>
        <p:nvSpPr>
          <p:cNvPr id="7" name="Right Brace 6">
            <a:extLst>
              <a:ext uri="{FF2B5EF4-FFF2-40B4-BE49-F238E27FC236}">
                <a16:creationId xmlns:a16="http://schemas.microsoft.com/office/drawing/2014/main" id="{46CD8EE0-5087-46F4-98AC-54F6A2CAD7BD}"/>
              </a:ext>
            </a:extLst>
          </p:cNvPr>
          <p:cNvSpPr/>
          <p:nvPr/>
        </p:nvSpPr>
        <p:spPr bwMode="auto">
          <a:xfrm>
            <a:off x="5591948" y="1794734"/>
            <a:ext cx="638355" cy="1276710"/>
          </a:xfrm>
          <a:prstGeom prst="rightBrac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0000" tIns="108000" rIns="90000" bIns="10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001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3F4EAD1-E034-4E89-9480-21687F170A40}"/>
              </a:ext>
            </a:extLst>
          </p:cNvPr>
          <p:cNvSpPr txBox="1"/>
          <p:nvPr/>
        </p:nvSpPr>
        <p:spPr>
          <a:xfrm>
            <a:off x="1125281" y="3105512"/>
            <a:ext cx="300729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It starts at the top </a:t>
            </a:r>
          </a:p>
          <a:p>
            <a:r>
              <a:rPr lang="en-GB" dirty="0"/>
              <a:t>	</a:t>
            </a:r>
            <a:r>
              <a:rPr lang="en-GB" b="0" dirty="0"/>
              <a:t>“walking the talk”</a:t>
            </a:r>
            <a:br>
              <a:rPr lang="en-GB" b="0" dirty="0"/>
            </a:br>
            <a:endParaRPr lang="en-GB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Transferring intent into reality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0" dirty="0"/>
              <a:t>Education and training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0" dirty="0"/>
              <a:t>Induction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0" dirty="0"/>
              <a:t>On the ground champions</a:t>
            </a:r>
            <a:br>
              <a:rPr lang="en-GB" b="0" dirty="0"/>
            </a:br>
            <a:endParaRPr lang="en-GB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Linked to strategic reality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0" dirty="0"/>
              <a:t>Industry ‘norm’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0" dirty="0"/>
              <a:t>Competitive pressure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dirty="0"/>
              <a:t>D</a:t>
            </a:r>
            <a:r>
              <a:rPr lang="en-GB" b="0" dirty="0"/>
              <a:t>o it by deed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FC706A0-E717-4A07-A52B-2B6733100A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040907" y="5290358"/>
            <a:ext cx="1681917" cy="111567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AAB6A66-B25B-4AFB-BA35-BC6B74C6E172}"/>
              </a:ext>
            </a:extLst>
          </p:cNvPr>
          <p:cNvSpPr txBox="1"/>
          <p:nvPr/>
        </p:nvSpPr>
        <p:spPr>
          <a:xfrm>
            <a:off x="5938961" y="5694305"/>
            <a:ext cx="27746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THERE IS NO SILVER BULLET</a:t>
            </a:r>
          </a:p>
        </p:txBody>
      </p:sp>
    </p:spTree>
    <p:extLst>
      <p:ext uri="{BB962C8B-B14F-4D97-AF65-F5344CB8AC3E}">
        <p14:creationId xmlns:p14="http://schemas.microsoft.com/office/powerpoint/2010/main" val="39367854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THINKCELLPRESENTATIONDONOTDELETE" val="&lt;?xml version=&quot;1.0&quot; encoding=&quot;UTF-16&quot; standalone=&quot;yes&quot;?&gt;&#10;&lt;root reqver=&quot;21047&quot;&gt;&lt;version val=&quot;23269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nDecimalDigits17909 val=&quot;2&quot;/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bNumberIsYear val=&quot;0&quot;/&gt;&lt;m_strFormatTime&gt;%d.%m.%Y&lt;/m_strFormatTime&gt;&lt;/m_precDefaultDate&gt;&lt;m_precDefaultYear/&gt;&lt;m_precDefaultQuarter/&gt;&lt;m_precDefaultMonth/&gt;&lt;m_precDefaultWeek/&gt;&lt;m_precDefaultDay/&gt;&lt;m_mruColor&gt;&lt;m_vecMRU length=&quot;1&quot;&gt;&lt;elem m_fUsage=&quot;7.17570463519000070000E+000&quot;&gt;&lt;m_msothmcolidx val=&quot;0&quot;/&gt;&lt;m_rgb r=&quot;70&quot; g=&quot;d5&quot; b=&quot;0&quot;/&gt;&lt;m_ppcolschidx tagver0=&quot;23004&quot; tagname0=&quot;m_ppcolschidxUNRECOGNIZED&quot; val=&quot;0&quot;/&gt;&lt;m_nBrightness val=&quot;0&quot;/&gt;&lt;/elem&gt;&lt;/m_vecMRU&gt;&lt;/m_mruColor&gt;&lt;m_eweekdayFirstOfWeek val=&quot;2&quot;/&gt;&lt;m_eweekdayFirstOfWorkweek val=&quot;2&quot;/&gt;&lt;m_eweekdayFirstOfWeekend val=&quot;7&quot;/&gt;&lt;/CPresentation&gt;&lt;/root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  <p:tag name="THINKCELLSTATEDONOTDELETE" val="IOJvvLwdOEu.goGUCgCQE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  <p:tag name="THINKCELLSTATEDONOTDELETE" val="IOJvvLwdOEu.goGUCgCQE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  <p:tag name="THINKCELLSTATEDONOTDELETE" val="IOJvvLwdOEu.goGUCgCQE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  <p:tag name="THINKCELLSTATEDONOTDELETE" val="IOJvvLwdOEu.goGUCgCQEg"/>
</p:tagLst>
</file>

<file path=ppt/theme/theme1.xml><?xml version="1.0" encoding="utf-8"?>
<a:theme xmlns:a="http://schemas.openxmlformats.org/drawingml/2006/main" name="blank">
  <a:themeElements>
    <a:clrScheme name="">
      <a:dk1>
        <a:srgbClr val="000000"/>
      </a:dk1>
      <a:lt1>
        <a:srgbClr val="FFFFFF"/>
      </a:lt1>
      <a:dk2>
        <a:srgbClr val="E90C1A"/>
      </a:dk2>
      <a:lt2>
        <a:srgbClr val="333333"/>
      </a:lt2>
      <a:accent1>
        <a:srgbClr val="FFFFFF"/>
      </a:accent1>
      <a:accent2>
        <a:srgbClr val="CCCCCC"/>
      </a:accent2>
      <a:accent3>
        <a:srgbClr val="FFFFFF"/>
      </a:accent3>
      <a:accent4>
        <a:srgbClr val="000000"/>
      </a:accent4>
      <a:accent5>
        <a:srgbClr val="FFFFFF"/>
      </a:accent5>
      <a:accent6>
        <a:srgbClr val="B9B9B9"/>
      </a:accent6>
      <a:hlink>
        <a:srgbClr val="999999"/>
      </a:hlink>
      <a:folHlink>
        <a:srgbClr val="666666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108000" rIns="90000" bIns="108000" numCol="1" anchor="t" anchorCtr="0" compatLnSpc="1">
        <a:prstTxWarp prst="textNoShape">
          <a:avLst/>
        </a:prstTxWarp>
      </a:bodyPr>
      <a:lstStyle>
        <a:defPPr marL="0" marR="0" indent="0" algn="ctr" defTabSz="900113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108000" rIns="90000" bIns="108000" numCol="1" anchor="t" anchorCtr="0" compatLnSpc="1">
        <a:prstTxWarp prst="textNoShape">
          <a:avLst/>
        </a:prstTxWarp>
      </a:bodyPr>
      <a:lstStyle>
        <a:defPPr marL="0" marR="0" indent="0" algn="ctr" defTabSz="900113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9D9D9"/>
        </a:accent1>
        <a:accent2>
          <a:srgbClr val="D9D9D9"/>
        </a:accent2>
        <a:accent3>
          <a:srgbClr val="FFFFFF"/>
        </a:accent3>
        <a:accent4>
          <a:srgbClr val="000000"/>
        </a:accent4>
        <a:accent5>
          <a:srgbClr val="E9E9E9"/>
        </a:accent5>
        <a:accent6>
          <a:srgbClr val="C4C4C4"/>
        </a:accent6>
        <a:hlink>
          <a:srgbClr val="A6A6A6"/>
        </a:hlink>
        <a:folHlink>
          <a:srgbClr val="A6A6A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1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CCCCCC"/>
        </a:accent1>
        <a:accent2>
          <a:srgbClr val="D9D9D9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C4C4C4"/>
        </a:accent6>
        <a:hlink>
          <a:srgbClr val="666666"/>
        </a:hlink>
        <a:folHlink>
          <a:srgbClr val="99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15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FFFFFF"/>
        </a:accent1>
        <a:accent2>
          <a:srgbClr val="CCCCC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B9B9B9"/>
        </a:accent6>
        <a:hlink>
          <a:srgbClr val="999999"/>
        </a:hlink>
        <a:folHlink>
          <a:srgbClr val="66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16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FF0000"/>
        </a:accent1>
        <a:accent2>
          <a:srgbClr val="CCCCCC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B9B9B9"/>
        </a:accent6>
        <a:hlink>
          <a:srgbClr val="999999"/>
        </a:hlink>
        <a:folHlink>
          <a:srgbClr val="6666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3C67E62704D5A4990A568056C9927C8" ma:contentTypeVersion="8" ma:contentTypeDescription="Create a new document." ma:contentTypeScope="" ma:versionID="d78d187912696083b64b14b4a3bace73">
  <xsd:schema xmlns:xsd="http://www.w3.org/2001/XMLSchema" xmlns:xs="http://www.w3.org/2001/XMLSchema" xmlns:p="http://schemas.microsoft.com/office/2006/metadata/properties" xmlns:ns2="51f3c532-5f64-4c96-b4ed-9792951e073c" xmlns:ns3="5d7be1df-5b56-4518-9fa2-71762ae360b1" targetNamespace="http://schemas.microsoft.com/office/2006/metadata/properties" ma:root="true" ma:fieldsID="62a37416c8ee80fb60e16680f2c07283" ns2:_="" ns3:_="">
    <xsd:import namespace="51f3c532-5f64-4c96-b4ed-9792951e073c"/>
    <xsd:import namespace="5d7be1df-5b56-4518-9fa2-71762ae360b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f3c532-5f64-4c96-b4ed-9792951e073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7be1df-5b56-4518-9fa2-71762ae360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4112F2D-7CD1-4597-9A14-CCD9F421F73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9A222B4-D7C1-43E3-8233-3E77328B81FF}">
  <ds:schemaRefs>
    <ds:schemaRef ds:uri="http://schemas.openxmlformats.org/package/2006/metadata/core-properties"/>
    <ds:schemaRef ds:uri="51f3c532-5f64-4c96-b4ed-9792951e073c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5d7be1df-5b56-4518-9fa2-71762ae360b1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EB869D3-14F0-416A-A614-5FA3CE2BCE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f3c532-5f64-4c96-b4ed-9792951e073c"/>
    <ds:schemaRef ds:uri="5d7be1df-5b56-4518-9fa2-71762ae360b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450</Words>
  <Application>Microsoft Office PowerPoint</Application>
  <PresentationFormat>Custom</PresentationFormat>
  <Paragraphs>150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Helvetica</vt:lpstr>
      <vt:lpstr>blank</vt:lpstr>
      <vt:lpstr>think-cell Folie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IV. Global Procurement &amp; SCM Study</dc:title>
  <dc:creator>Flow</dc:creator>
  <cp:lastModifiedBy>Mike Turner</cp:lastModifiedBy>
  <cp:revision>3</cp:revision>
  <cp:lastPrinted>2018-09-13T13:36:26Z</cp:lastPrinted>
  <dcterms:created xsi:type="dcterms:W3CDTF">2013-09-16T12:28:58Z</dcterms:created>
  <dcterms:modified xsi:type="dcterms:W3CDTF">2019-03-07T09:14:21Z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0x01010003C67E62704D5A4990A568056C9927C8</vt:lpwstr>
  </property>
</Properties>
</file>