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8" r:id="rId5"/>
  </p:sldMasterIdLst>
  <p:notesMasterIdLst>
    <p:notesMasterId r:id="rId20"/>
  </p:notesMasterIdLst>
  <p:sldIdLst>
    <p:sldId id="381" r:id="rId6"/>
    <p:sldId id="260" r:id="rId7"/>
    <p:sldId id="258" r:id="rId8"/>
    <p:sldId id="262" r:id="rId9"/>
    <p:sldId id="261" r:id="rId10"/>
    <p:sldId id="335" r:id="rId11"/>
    <p:sldId id="370" r:id="rId12"/>
    <p:sldId id="367" r:id="rId13"/>
    <p:sldId id="369" r:id="rId14"/>
    <p:sldId id="349" r:id="rId15"/>
    <p:sldId id="360" r:id="rId16"/>
    <p:sldId id="361" r:id="rId17"/>
    <p:sldId id="257" r:id="rId18"/>
    <p:sldId id="380" r:id="rId1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554"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193747"/>
    <a:srgbClr val="6283AB"/>
    <a:srgbClr val="339933"/>
    <a:srgbClr val="FF9966"/>
    <a:srgbClr val="07274E"/>
    <a:srgbClr val="8ACAA5"/>
    <a:srgbClr val="8ACBA6"/>
    <a:srgbClr val="83C09B"/>
    <a:srgbClr val="87D2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CFF367-8574-4D9F-8796-1AA6C4A7C9F0}" v="13" dt="2023-09-11T11:12:49.214"/>
  </p1510:revLst>
</p1510:revInfo>
</file>

<file path=ppt/tableStyles.xml><?xml version="1.0" encoding="utf-8"?>
<a:tblStyleLst xmlns:a="http://schemas.openxmlformats.org/drawingml/2006/main" def="{8D57BFEA-2111-4D22-B019-FC314508E1C1}">
  <a:tblStyle styleId="{8D57BFEA-2111-4D22-B019-FC314508E1C1}" styleName="Table_0">
    <a:wholeTbl>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314"/>
    <p:restoredTop sz="97231"/>
  </p:normalViewPr>
  <p:slideViewPr>
    <p:cSldViewPr snapToGrid="0" snapToObjects="1" showGuides="1">
      <p:cViewPr varScale="1">
        <p:scale>
          <a:sx n="146" d="100"/>
          <a:sy n="146" d="100"/>
        </p:scale>
        <p:origin x="1014" y="108"/>
      </p:cViewPr>
      <p:guideLst>
        <p:guide orient="horz" pos="554"/>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Shape 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7" name="Shape 6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467331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4" name="Shape 10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r>
              <a:rPr lang="fr-FR" sz="1100" b="0" kern="1200" dirty="0">
                <a:solidFill>
                  <a:schemeClr val="tx1"/>
                </a:solidFill>
                <a:effectLst/>
                <a:latin typeface="+mn-lt"/>
                <a:ea typeface="+mn-ea"/>
                <a:cs typeface="+mn-cs"/>
              </a:rPr>
              <a:t>Pour sa troisième édition, le Tableau de Bord Qualité France se transforme en profondeur :</a:t>
            </a:r>
          </a:p>
          <a:p>
            <a:r>
              <a:rPr lang="fr-FR" sz="1100" b="0" kern="1200" dirty="0">
                <a:solidFill>
                  <a:schemeClr val="tx1"/>
                </a:solidFill>
                <a:effectLst/>
                <a:latin typeface="+mn-lt"/>
                <a:ea typeface="+mn-ea"/>
                <a:cs typeface="+mn-cs"/>
              </a:rPr>
              <a:t>• 4 nouveaux indicateurs font leur entrée</a:t>
            </a:r>
          </a:p>
          <a:p>
            <a:r>
              <a:rPr lang="fr-FR" sz="1100" b="0" kern="1200" dirty="0">
                <a:solidFill>
                  <a:schemeClr val="tx1"/>
                </a:solidFill>
                <a:effectLst/>
                <a:latin typeface="+mn-lt"/>
                <a:ea typeface="+mn-ea"/>
                <a:cs typeface="+mn-cs"/>
              </a:rPr>
              <a:t>• 6 sont actualisés avec les dernières données disponibles</a:t>
            </a:r>
          </a:p>
          <a:p>
            <a:r>
              <a:rPr lang="fr-FR" sz="1100" b="0" kern="1200" dirty="0">
                <a:solidFill>
                  <a:schemeClr val="tx1"/>
                </a:solidFill>
                <a:effectLst/>
                <a:latin typeface="+mn-lt"/>
                <a:ea typeface="+mn-ea"/>
                <a:cs typeface="+mn-cs"/>
              </a:rPr>
              <a:t>• 4 disparaissent, faute de données récentes</a:t>
            </a:r>
          </a:p>
          <a:p>
            <a:r>
              <a:rPr lang="fr-FR" sz="1100" b="0" kern="1200" dirty="0">
                <a:solidFill>
                  <a:schemeClr val="tx1"/>
                </a:solidFill>
                <a:effectLst/>
                <a:latin typeface="+mn-lt"/>
                <a:ea typeface="+mn-ea"/>
                <a:cs typeface="+mn-cs"/>
              </a:rPr>
              <a:t>Le diagnostic sur l’état de la qualité en France n’en est que plus percutant, et doit nous inciter à l’action.  </a:t>
            </a:r>
          </a:p>
          <a:p>
            <a:endParaRPr lang="fr-FR" sz="1100" b="0" kern="1200" dirty="0">
              <a:solidFill>
                <a:schemeClr val="tx1"/>
              </a:solidFill>
              <a:effectLst/>
              <a:latin typeface="+mn-lt"/>
              <a:ea typeface="+mn-ea"/>
              <a:cs typeface="+mn-cs"/>
            </a:endParaRPr>
          </a:p>
          <a:p>
            <a:r>
              <a:rPr lang="fr-FR" sz="1100" b="0" kern="1200" dirty="0">
                <a:solidFill>
                  <a:schemeClr val="tx1"/>
                </a:solidFill>
                <a:effectLst/>
                <a:latin typeface="+mn-lt"/>
                <a:ea typeface="+mn-ea"/>
                <a:cs typeface="+mn-cs"/>
              </a:rPr>
              <a:t>Parmi les enseignements de cette troisième édition : </a:t>
            </a:r>
          </a:p>
          <a:p>
            <a:r>
              <a:rPr lang="fr-FR" sz="1100" b="0" kern="1200" dirty="0">
                <a:solidFill>
                  <a:schemeClr val="tx1"/>
                </a:solidFill>
                <a:effectLst/>
                <a:latin typeface="+mn-lt"/>
                <a:ea typeface="+mn-ea"/>
                <a:cs typeface="+mn-cs"/>
              </a:rPr>
              <a:t>• Compétitivité : un progrès sensible.</a:t>
            </a:r>
          </a:p>
          <a:p>
            <a:r>
              <a:rPr lang="fr-FR" sz="1100" b="0" kern="1200" dirty="0">
                <a:solidFill>
                  <a:schemeClr val="tx1"/>
                </a:solidFill>
                <a:effectLst/>
                <a:latin typeface="+mn-lt"/>
                <a:ea typeface="+mn-ea"/>
                <a:cs typeface="+mn-cs"/>
              </a:rPr>
              <a:t>• Service public : globalement satisfaisant même si des efforts sont à fournir en termes de rapidité, simplicité et disponibilité.</a:t>
            </a:r>
          </a:p>
          <a:p>
            <a:r>
              <a:rPr lang="fr-FR" sz="1100" b="0" kern="1200" dirty="0">
                <a:solidFill>
                  <a:schemeClr val="tx1"/>
                </a:solidFill>
                <a:effectLst/>
                <a:latin typeface="+mn-lt"/>
                <a:ea typeface="+mn-ea"/>
                <a:cs typeface="+mn-cs"/>
              </a:rPr>
              <a:t>• Nombre de distinctions et certificats ISO : un recul globalisé.</a:t>
            </a:r>
          </a:p>
          <a:p>
            <a:r>
              <a:rPr lang="fr-FR" sz="1100" b="0" kern="1200" dirty="0">
                <a:solidFill>
                  <a:schemeClr val="tx1"/>
                </a:solidFill>
                <a:effectLst/>
                <a:latin typeface="+mn-lt"/>
                <a:ea typeface="+mn-ea"/>
                <a:cs typeface="+mn-cs"/>
              </a:rPr>
              <a:t>• Attractivité et fidélisation : des progrès à généraliser.</a:t>
            </a:r>
          </a:p>
          <a:p>
            <a:endParaRPr lang="fr-FR" sz="1100" b="0" kern="1200" dirty="0">
              <a:solidFill>
                <a:schemeClr val="tx1"/>
              </a:solidFill>
              <a:effectLst/>
              <a:latin typeface="+mn-lt"/>
              <a:ea typeface="+mn-ea"/>
              <a:cs typeface="+mn-cs"/>
            </a:endParaRPr>
          </a:p>
          <a:p>
            <a:r>
              <a:rPr lang="fr-FR" sz="1100" b="0" kern="1200" dirty="0">
                <a:solidFill>
                  <a:schemeClr val="tx1"/>
                </a:solidFill>
                <a:effectLst/>
                <a:latin typeface="+mn-lt"/>
                <a:ea typeface="+mn-ea"/>
                <a:cs typeface="+mn-cs"/>
              </a:rPr>
              <a:t>Parmi les nouveaux indicateurs de </a:t>
            </a:r>
            <a:r>
              <a:rPr lang="fr-FR" sz="1100" b="0" kern="1200" dirty="0" err="1">
                <a:solidFill>
                  <a:schemeClr val="tx1"/>
                </a:solidFill>
                <a:effectLst/>
                <a:latin typeface="+mn-lt"/>
                <a:ea typeface="+mn-ea"/>
                <a:cs typeface="+mn-cs"/>
              </a:rPr>
              <a:t>Quali’Bord</a:t>
            </a:r>
            <a:r>
              <a:rPr lang="fr-FR" sz="1100" b="0" kern="1200" dirty="0">
                <a:solidFill>
                  <a:schemeClr val="tx1"/>
                </a:solidFill>
                <a:effectLst/>
                <a:latin typeface="+mn-lt"/>
                <a:ea typeface="+mn-ea"/>
                <a:cs typeface="+mn-cs"/>
              </a:rPr>
              <a:t> 2019 : la maturité digitale de la France fait son entrée. Cet indice met en lumière les sérieux atouts français mais aussi nos manquements importants à l'échelle mondiale.</a:t>
            </a:r>
          </a:p>
          <a:p>
            <a:r>
              <a:rPr lang="fr-FR" sz="1100" b="0" kern="1200" dirty="0">
                <a:solidFill>
                  <a:schemeClr val="tx1"/>
                </a:solidFill>
                <a:effectLst/>
                <a:latin typeface="+mn-lt"/>
                <a:ea typeface="+mn-ea"/>
                <a:cs typeface="+mn-cs"/>
              </a:rPr>
              <a:t>Excellente découverte...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9" name="Shape 8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r>
              <a:rPr lang="fr-FR" sz="1100" kern="1200" dirty="0">
                <a:solidFill>
                  <a:schemeClr val="tx1"/>
                </a:solidFill>
                <a:effectLst/>
                <a:latin typeface="+mn-lt"/>
                <a:ea typeface="+mn-ea"/>
                <a:cs typeface="+mn-cs"/>
              </a:rPr>
              <a:t>Pour donner une vision à 360°, le Tableau de Bord Qualité France s’appuie cette année encore sur l’approche </a:t>
            </a:r>
            <a:r>
              <a:rPr lang="fr-FR" sz="1100" kern="1200" dirty="0" err="1">
                <a:solidFill>
                  <a:schemeClr val="tx1"/>
                </a:solidFill>
                <a:effectLst/>
                <a:latin typeface="+mn-lt"/>
                <a:ea typeface="+mn-ea"/>
                <a:cs typeface="+mn-cs"/>
              </a:rPr>
              <a:t>Balanced</a:t>
            </a:r>
            <a:r>
              <a:rPr lang="fr-FR" sz="1100" kern="1200" dirty="0">
                <a:solidFill>
                  <a:schemeClr val="tx1"/>
                </a:solidFill>
                <a:effectLst/>
                <a:latin typeface="+mn-lt"/>
                <a:ea typeface="+mn-ea"/>
                <a:cs typeface="+mn-cs"/>
              </a:rPr>
              <a:t> </a:t>
            </a:r>
            <a:r>
              <a:rPr lang="fr-FR" sz="1100" kern="1200" dirty="0" err="1">
                <a:solidFill>
                  <a:schemeClr val="tx1"/>
                </a:solidFill>
                <a:effectLst/>
                <a:latin typeface="+mn-lt"/>
                <a:ea typeface="+mn-ea"/>
                <a:cs typeface="+mn-cs"/>
              </a:rPr>
              <a:t>Scorecard</a:t>
            </a:r>
            <a:r>
              <a:rPr lang="fr-FR" sz="1100" kern="1200" dirty="0">
                <a:solidFill>
                  <a:schemeClr val="tx1"/>
                </a:solidFill>
                <a:effectLst/>
                <a:latin typeface="+mn-lt"/>
                <a:ea typeface="+mn-ea"/>
                <a:cs typeface="+mn-cs"/>
              </a:rPr>
              <a:t>* (Tableau de bord de la performance). </a:t>
            </a:r>
          </a:p>
          <a:p>
            <a:r>
              <a:rPr lang="fr-FR" sz="1100" kern="1200" dirty="0" err="1">
                <a:solidFill>
                  <a:schemeClr val="tx1"/>
                </a:solidFill>
                <a:effectLst/>
                <a:latin typeface="+mn-lt"/>
                <a:ea typeface="+mn-ea"/>
                <a:cs typeface="+mn-cs"/>
              </a:rPr>
              <a:t>Qualibord</a:t>
            </a:r>
            <a:r>
              <a:rPr lang="fr-FR" sz="1100" kern="1200" dirty="0">
                <a:solidFill>
                  <a:schemeClr val="tx1"/>
                </a:solidFill>
                <a:effectLst/>
                <a:latin typeface="+mn-lt"/>
                <a:ea typeface="+mn-ea"/>
                <a:cs typeface="+mn-cs"/>
              </a:rPr>
              <a:t> 2019 comprend 11 indicateurs répartis sur les 4 quadrants : Finances (dimension économique de la qualité), Parties prenantes (performance obtenue auprès d’acteurs clés), Processus (indicateurs clés qualité et innovation), Apprentissage organisationnel (leviers influençant les 3 autres quadrants).</a:t>
            </a:r>
          </a:p>
          <a:p>
            <a:endParaRPr lang="fr-FR" sz="1100" kern="1200" dirty="0">
              <a:solidFill>
                <a:schemeClr val="tx1"/>
              </a:solidFill>
              <a:effectLst/>
              <a:latin typeface="+mn-lt"/>
              <a:ea typeface="+mn-ea"/>
              <a:cs typeface="+mn-cs"/>
            </a:endParaRPr>
          </a:p>
          <a:p>
            <a:r>
              <a:rPr lang="fr-FR" sz="1100" kern="1200" dirty="0">
                <a:solidFill>
                  <a:schemeClr val="tx1"/>
                </a:solidFill>
                <a:effectLst/>
                <a:latin typeface="+mn-lt"/>
                <a:ea typeface="+mn-ea"/>
                <a:cs typeface="+mn-cs"/>
              </a:rPr>
              <a:t>Nous avons conservé le </a:t>
            </a:r>
            <a:r>
              <a:rPr lang="fr-FR" sz="1100" kern="1200" dirty="0" err="1">
                <a:solidFill>
                  <a:schemeClr val="tx1"/>
                </a:solidFill>
                <a:effectLst/>
                <a:latin typeface="+mn-lt"/>
                <a:ea typeface="+mn-ea"/>
                <a:cs typeface="+mn-cs"/>
              </a:rPr>
              <a:t>scoring</a:t>
            </a:r>
            <a:r>
              <a:rPr lang="fr-FR" sz="1100" kern="1200" dirty="0">
                <a:solidFill>
                  <a:schemeClr val="tx1"/>
                </a:solidFill>
                <a:effectLst/>
                <a:latin typeface="+mn-lt"/>
                <a:ea typeface="+mn-ea"/>
                <a:cs typeface="+mn-cs"/>
              </a:rPr>
              <a:t> EFQM® comme indicateur global et transversal, car même s’il n’y a pas de nouvelles données, il permet une vision globale.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8" name="Shape 1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r>
              <a:rPr lang="fr-FR" sz="1100" kern="1200" dirty="0">
                <a:solidFill>
                  <a:schemeClr val="tx1"/>
                </a:solidFill>
                <a:effectLst/>
                <a:latin typeface="+mn-lt"/>
                <a:ea typeface="+mn-ea"/>
                <a:cs typeface="+mn-cs"/>
              </a:rPr>
              <a:t>La France est au pied du podium sur 2 critères (partenariats &amp; ressources et résultats personnel), illustration de sa bonne politique sociale. En revanche, elle pêche fortement sur ses résultats commerciaux. Notons que les pays nordiques se retrouvent souvent en tête avec des scores </a:t>
            </a:r>
            <a:r>
              <a:rPr lang="fr-FR" sz="1100" kern="1200" dirty="0" err="1">
                <a:solidFill>
                  <a:schemeClr val="tx1"/>
                </a:solidFill>
                <a:effectLst/>
                <a:latin typeface="+mn-lt"/>
                <a:ea typeface="+mn-ea"/>
                <a:cs typeface="+mn-cs"/>
              </a:rPr>
              <a:t>frolant</a:t>
            </a:r>
            <a:r>
              <a:rPr lang="fr-FR" sz="1100" kern="1200" dirty="0">
                <a:solidFill>
                  <a:schemeClr val="tx1"/>
                </a:solidFill>
                <a:effectLst/>
                <a:latin typeface="+mn-lt"/>
                <a:ea typeface="+mn-ea"/>
                <a:cs typeface="+mn-cs"/>
              </a:rPr>
              <a:t> les 100%.</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0" name="Shape 11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r>
              <a:rPr lang="fr-FR" sz="1100" b="0" kern="1200" dirty="0">
                <a:solidFill>
                  <a:schemeClr val="tx1"/>
                </a:solidFill>
                <a:effectLst/>
                <a:latin typeface="+mn-lt"/>
                <a:ea typeface="+mn-ea"/>
                <a:cs typeface="+mn-cs"/>
              </a:rPr>
              <a:t>Le modèle d'excellence EFQM® est un des outils qualité les plus populaires en Europe, utilisé par plus de 30 000 organisations dans le but d’améliorer leurs performances. </a:t>
            </a:r>
          </a:p>
          <a:p>
            <a:r>
              <a:rPr lang="fr-FR" sz="1100" b="0" kern="1200" dirty="0">
                <a:solidFill>
                  <a:schemeClr val="tx1"/>
                </a:solidFill>
                <a:effectLst/>
                <a:latin typeface="+mn-lt"/>
                <a:ea typeface="+mn-ea"/>
                <a:cs typeface="+mn-cs"/>
              </a:rPr>
              <a:t>Développé par l’organisation du même nom, l’EFQM®  analyse 29 indicateurs et permet d’obtenir un </a:t>
            </a:r>
            <a:r>
              <a:rPr lang="fr-FR" sz="1100" b="0" kern="1200" dirty="0" err="1">
                <a:solidFill>
                  <a:schemeClr val="tx1"/>
                </a:solidFill>
                <a:effectLst/>
                <a:latin typeface="+mn-lt"/>
                <a:ea typeface="+mn-ea"/>
                <a:cs typeface="+mn-cs"/>
              </a:rPr>
              <a:t>scoring</a:t>
            </a:r>
            <a:r>
              <a:rPr lang="fr-FR" sz="1100" b="0" kern="1200" dirty="0">
                <a:solidFill>
                  <a:schemeClr val="tx1"/>
                </a:solidFill>
                <a:effectLst/>
                <a:latin typeface="+mn-lt"/>
                <a:ea typeface="+mn-ea"/>
                <a:cs typeface="+mn-cs"/>
              </a:rPr>
              <a:t> sur 1000 points.</a:t>
            </a:r>
          </a:p>
          <a:p>
            <a:endParaRPr lang="fr-FR" sz="1100" b="0" kern="1200" dirty="0">
              <a:solidFill>
                <a:schemeClr val="tx1"/>
              </a:solidFill>
              <a:effectLst/>
              <a:latin typeface="+mn-lt"/>
              <a:ea typeface="+mn-ea"/>
              <a:cs typeface="+mn-cs"/>
            </a:endParaRPr>
          </a:p>
          <a:p>
            <a:r>
              <a:rPr lang="fr-FR" sz="1100" b="0" kern="1200" dirty="0">
                <a:solidFill>
                  <a:schemeClr val="tx1"/>
                </a:solidFill>
                <a:effectLst/>
                <a:latin typeface="+mn-lt"/>
                <a:ea typeface="+mn-ea"/>
                <a:cs typeface="+mn-cs"/>
              </a:rPr>
              <a:t>L’organisation EFQM® a procédé en décembre 2015 à l’évaluation des 28 pays de l’Union Européenne, comme elle l’aurait fait pour une entreprise. On obtient alors un score pour chaque pays, permettant de comparer leur niveau de performance dans chacun des 9 critères du modèle.</a:t>
            </a:r>
          </a:p>
          <a:p>
            <a:endParaRPr lang="fr-FR" sz="1100" b="0" kern="1200" dirty="0">
              <a:solidFill>
                <a:schemeClr val="tx1"/>
              </a:solidFill>
              <a:effectLst/>
              <a:latin typeface="+mn-lt"/>
              <a:ea typeface="+mn-ea"/>
              <a:cs typeface="+mn-cs"/>
            </a:endParaRPr>
          </a:p>
          <a:p>
            <a:r>
              <a:rPr lang="fr-FR" sz="1100" b="0" kern="1200" dirty="0">
                <a:solidFill>
                  <a:schemeClr val="tx1"/>
                </a:solidFill>
                <a:effectLst/>
                <a:latin typeface="+mn-lt"/>
                <a:ea typeface="+mn-ea"/>
                <a:cs typeface="+mn-cs"/>
              </a:rPr>
              <a:t>Même si cet indicateur n’a pas été mis à jour, nous avons fait le choix de le conserver pour sa vision globale permettant un benchmarking à l’échelle européenne.</a:t>
            </a:r>
          </a:p>
          <a:p>
            <a:endParaRPr lang="fr-FR" sz="1100" b="0" kern="1200" dirty="0">
              <a:solidFill>
                <a:schemeClr val="tx1"/>
              </a:solidFill>
              <a:effectLst/>
              <a:latin typeface="+mn-lt"/>
              <a:ea typeface="+mn-ea"/>
              <a:cs typeface="+mn-cs"/>
            </a:endParaRPr>
          </a:p>
          <a:p>
            <a:r>
              <a:rPr lang="fr-FR" sz="1100" b="0" kern="1200" dirty="0">
                <a:solidFill>
                  <a:schemeClr val="tx1"/>
                </a:solidFill>
                <a:effectLst/>
                <a:latin typeface="+mn-lt"/>
                <a:ea typeface="+mn-ea"/>
                <a:cs typeface="+mn-cs"/>
              </a:rPr>
              <a:t>Le podium des pays les plus performants selon les critères EFQM® est occupé par le Danemark, l’Allemagne et la Finlande qui obtiennent respectivement des scores de 800 et 750 points sur 1000. La France est 9ème avec 650 points. La Grèce quant à elle a obtenu 300 points.</a:t>
            </a:r>
          </a:p>
          <a:p>
            <a:endParaRPr lang="fr-FR" sz="1100" b="0" kern="1200" dirty="0">
              <a:solidFill>
                <a:schemeClr val="tx1"/>
              </a:solidFill>
              <a:effectLst/>
              <a:latin typeface="+mn-lt"/>
              <a:ea typeface="+mn-ea"/>
              <a:cs typeface="+mn-cs"/>
            </a:endParaRPr>
          </a:p>
          <a:p>
            <a:endParaRPr lang="fr-FR" sz="1100" b="0" kern="1200" dirty="0">
              <a:solidFill>
                <a:schemeClr val="tx1"/>
              </a:solidFill>
              <a:effectLst/>
              <a:latin typeface="+mn-lt"/>
              <a:ea typeface="+mn-ea"/>
              <a:cs typeface="+mn-cs"/>
            </a:endParaRPr>
          </a:p>
          <a:p>
            <a:r>
              <a:rPr lang="fr-FR" sz="1100" b="1" u="sng" kern="1200" dirty="0">
                <a:solidFill>
                  <a:schemeClr val="tx1"/>
                </a:solidFill>
                <a:effectLst/>
                <a:latin typeface="+mn-lt"/>
                <a:ea typeface="+mn-ea"/>
                <a:cs typeface="+mn-cs"/>
              </a:rPr>
              <a:t>LES 9 CRITÈRES ANALYSÉS PAR L’EFQM®</a:t>
            </a:r>
          </a:p>
          <a:p>
            <a:r>
              <a:rPr lang="fr-FR" sz="1100" b="0" kern="1200" dirty="0">
                <a:solidFill>
                  <a:schemeClr val="tx1"/>
                </a:solidFill>
                <a:effectLst/>
                <a:latin typeface="+mn-lt"/>
                <a:ea typeface="+mn-ea"/>
                <a:cs typeface="+mn-cs"/>
              </a:rPr>
              <a:t>L’EFQM® analyse 5 facteurs de performance ainsi que 4 familles de résultats de l’entreprise. Les 5 facteurs de performance sont : le leadership, la stratégie, le personnel, les partenariats &amp; ressources,</a:t>
            </a:r>
          </a:p>
          <a:p>
            <a:r>
              <a:rPr lang="fr-FR" sz="1100" b="0" kern="1200" dirty="0">
                <a:solidFill>
                  <a:schemeClr val="tx1"/>
                </a:solidFill>
                <a:effectLst/>
                <a:latin typeface="+mn-lt"/>
                <a:ea typeface="+mn-ea"/>
                <a:cs typeface="+mn-cs"/>
              </a:rPr>
              <a:t>les procédés, produits &amp; services. </a:t>
            </a:r>
          </a:p>
          <a:p>
            <a:r>
              <a:rPr lang="fr-FR" sz="1100" b="0" kern="1200" dirty="0">
                <a:solidFill>
                  <a:schemeClr val="tx1"/>
                </a:solidFill>
                <a:effectLst/>
                <a:latin typeface="+mn-lt"/>
                <a:ea typeface="+mn-ea"/>
                <a:cs typeface="+mn-cs"/>
              </a:rPr>
              <a:t>Quant aux résultats, le modèle analyse les résultats «clients», «personnel», «sociétaux», et «commerciaux».</a:t>
            </a:r>
          </a:p>
          <a:p>
            <a:endParaRPr lang="fr-FR" sz="1100" b="0" kern="1200" dirty="0">
              <a:solidFill>
                <a:schemeClr val="tx1"/>
              </a:solidFill>
              <a:effectLst/>
              <a:latin typeface="+mn-lt"/>
              <a:ea typeface="+mn-ea"/>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p:spTree>
      <p:nvGrpSpPr>
        <p:cNvPr id="1" name="Shape 9"/>
        <p:cNvGrpSpPr/>
        <p:nvPr/>
      </p:nvGrpSpPr>
      <p:grpSpPr>
        <a:xfrm>
          <a:off x="0" y="0"/>
          <a:ext cx="0" cy="0"/>
          <a:chOff x="0" y="0"/>
          <a:chExt cx="0" cy="0"/>
        </a:xfrm>
      </p:grpSpPr>
      <p:pic>
        <p:nvPicPr>
          <p:cNvPr id="7" name="Image 6">
            <a:extLst>
              <a:ext uri="{FF2B5EF4-FFF2-40B4-BE49-F238E27FC236}">
                <a16:creationId xmlns:a16="http://schemas.microsoft.com/office/drawing/2014/main" id="{4D9C9CA4-DAE5-4B7C-A27B-577CA6B5A925}"/>
              </a:ext>
            </a:extLst>
          </p:cNvPr>
          <p:cNvPicPr>
            <a:picLocks noChangeAspect="1"/>
          </p:cNvPicPr>
          <p:nvPr userDrawn="1"/>
        </p:nvPicPr>
        <p:blipFill rotWithShape="1">
          <a:blip r:embed="rId2">
            <a:alphaModFix/>
          </a:blip>
          <a:srcRect t="24534"/>
          <a:stretch/>
        </p:blipFill>
        <p:spPr>
          <a:xfrm>
            <a:off x="0" y="0"/>
            <a:ext cx="9143849" cy="4364610"/>
          </a:xfrm>
          <a:prstGeom prst="rect">
            <a:avLst/>
          </a:prstGeom>
        </p:spPr>
      </p:pic>
      <p:sp>
        <p:nvSpPr>
          <p:cNvPr id="12" name="Shape 12"/>
          <p:cNvSpPr txBox="1">
            <a:spLocks noGrp="1"/>
          </p:cNvSpPr>
          <p:nvPr>
            <p:ph type="ctrTitle"/>
          </p:nvPr>
        </p:nvSpPr>
        <p:spPr>
          <a:xfrm>
            <a:off x="685800" y="2525225"/>
            <a:ext cx="5309699" cy="1159799"/>
          </a:xfrm>
          <a:prstGeom prst="rect">
            <a:avLst/>
          </a:prstGeom>
        </p:spPr>
        <p:txBody>
          <a:bodyPr lIns="91425" tIns="91425" rIns="91425" bIns="91425" anchor="b" anchorCtr="0"/>
          <a:lstStyle>
            <a:lvl1pPr lvl="0">
              <a:spcBef>
                <a:spcPts val="0"/>
              </a:spcBef>
              <a:buClr>
                <a:srgbClr val="FFFFFF"/>
              </a:buClr>
              <a:buSzPct val="100000"/>
              <a:defRPr sz="6000">
                <a:solidFill>
                  <a:srgbClr val="FFFFFF"/>
                </a:solidFill>
                <a:latin typeface="+mj-lt"/>
              </a:defRPr>
            </a:lvl1pPr>
            <a:lvl2pPr lvl="1">
              <a:spcBef>
                <a:spcPts val="0"/>
              </a:spcBef>
              <a:buClr>
                <a:srgbClr val="FFFFFF"/>
              </a:buClr>
              <a:buSzPct val="100000"/>
              <a:defRPr sz="6000">
                <a:solidFill>
                  <a:srgbClr val="FFFFFF"/>
                </a:solidFill>
              </a:defRPr>
            </a:lvl2pPr>
            <a:lvl3pPr lvl="2">
              <a:spcBef>
                <a:spcPts val="0"/>
              </a:spcBef>
              <a:buClr>
                <a:srgbClr val="FFFFFF"/>
              </a:buClr>
              <a:buSzPct val="100000"/>
              <a:defRPr sz="6000">
                <a:solidFill>
                  <a:srgbClr val="FFFFFF"/>
                </a:solidFill>
              </a:defRPr>
            </a:lvl3pPr>
            <a:lvl4pPr lvl="3">
              <a:spcBef>
                <a:spcPts val="0"/>
              </a:spcBef>
              <a:buClr>
                <a:srgbClr val="FFFFFF"/>
              </a:buClr>
              <a:buSzPct val="100000"/>
              <a:defRPr sz="6000">
                <a:solidFill>
                  <a:srgbClr val="FFFFFF"/>
                </a:solidFill>
              </a:defRPr>
            </a:lvl4pPr>
            <a:lvl5pPr lvl="4">
              <a:spcBef>
                <a:spcPts val="0"/>
              </a:spcBef>
              <a:buClr>
                <a:srgbClr val="FFFFFF"/>
              </a:buClr>
              <a:buSzPct val="100000"/>
              <a:defRPr sz="6000">
                <a:solidFill>
                  <a:srgbClr val="FFFFFF"/>
                </a:solidFill>
              </a:defRPr>
            </a:lvl5pPr>
            <a:lvl6pPr lvl="5">
              <a:spcBef>
                <a:spcPts val="0"/>
              </a:spcBef>
              <a:buClr>
                <a:srgbClr val="FFFFFF"/>
              </a:buClr>
              <a:buSzPct val="100000"/>
              <a:defRPr sz="6000">
                <a:solidFill>
                  <a:srgbClr val="FFFFFF"/>
                </a:solidFill>
              </a:defRPr>
            </a:lvl6pPr>
            <a:lvl7pPr lvl="6">
              <a:spcBef>
                <a:spcPts val="0"/>
              </a:spcBef>
              <a:buClr>
                <a:srgbClr val="FFFFFF"/>
              </a:buClr>
              <a:buSzPct val="100000"/>
              <a:defRPr sz="6000">
                <a:solidFill>
                  <a:srgbClr val="FFFFFF"/>
                </a:solidFill>
              </a:defRPr>
            </a:lvl7pPr>
            <a:lvl8pPr lvl="7">
              <a:spcBef>
                <a:spcPts val="0"/>
              </a:spcBef>
              <a:buClr>
                <a:srgbClr val="FFFFFF"/>
              </a:buClr>
              <a:buSzPct val="100000"/>
              <a:defRPr sz="6000">
                <a:solidFill>
                  <a:srgbClr val="FFFFFF"/>
                </a:solidFill>
              </a:defRPr>
            </a:lvl8pPr>
            <a:lvl9pPr lvl="8">
              <a:spcBef>
                <a:spcPts val="0"/>
              </a:spcBef>
              <a:buClr>
                <a:srgbClr val="FFFFFF"/>
              </a:buClr>
              <a:buSzPct val="100000"/>
              <a:defRPr sz="6000">
                <a:solidFill>
                  <a:srgbClr val="FFFFFF"/>
                </a:solidFill>
              </a:defRPr>
            </a:lvl9pPr>
          </a:lstStyle>
          <a:p>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Quote">
    <p:spTree>
      <p:nvGrpSpPr>
        <p:cNvPr id="1" name="Shape 19"/>
        <p:cNvGrpSpPr/>
        <p:nvPr/>
      </p:nvGrpSpPr>
      <p:grpSpPr>
        <a:xfrm>
          <a:off x="0" y="0"/>
          <a:ext cx="0" cy="0"/>
          <a:chOff x="0" y="0"/>
          <a:chExt cx="0" cy="0"/>
        </a:xfrm>
      </p:grpSpPr>
      <p:pic>
        <p:nvPicPr>
          <p:cNvPr id="5" name="Image 4" descr="Une image contenant extérieur, fond marin&#10;&#10;Description générée automatiquement">
            <a:extLst>
              <a:ext uri="{FF2B5EF4-FFF2-40B4-BE49-F238E27FC236}">
                <a16:creationId xmlns:a16="http://schemas.microsoft.com/office/drawing/2014/main" id="{70747461-2DB5-E5C0-4108-4B3D869B37D1}"/>
              </a:ext>
            </a:extLst>
          </p:cNvPr>
          <p:cNvPicPr>
            <a:picLocks noChangeAspect="1"/>
          </p:cNvPicPr>
          <p:nvPr userDrawn="1"/>
        </p:nvPicPr>
        <p:blipFill rotWithShape="1">
          <a:blip r:embed="rId2"/>
          <a:srcRect b="19452"/>
          <a:stretch/>
        </p:blipFill>
        <p:spPr>
          <a:xfrm>
            <a:off x="-18656" y="0"/>
            <a:ext cx="9162506" cy="4457425"/>
          </a:xfrm>
          <a:prstGeom prst="rect">
            <a:avLst/>
          </a:prstGeom>
        </p:spPr>
      </p:pic>
      <p:sp>
        <p:nvSpPr>
          <p:cNvPr id="22" name="Shape 22"/>
          <p:cNvSpPr txBox="1">
            <a:spLocks noGrp="1"/>
          </p:cNvSpPr>
          <p:nvPr>
            <p:ph type="body" idx="1"/>
          </p:nvPr>
        </p:nvSpPr>
        <p:spPr>
          <a:xfrm>
            <a:off x="1616475" y="0"/>
            <a:ext cx="5910899" cy="3769800"/>
          </a:xfrm>
          <a:prstGeom prst="rect">
            <a:avLst/>
          </a:prstGeom>
        </p:spPr>
        <p:txBody>
          <a:bodyPr lIns="91425" tIns="91425" rIns="91425" bIns="91425" anchor="ctr" anchorCtr="0"/>
          <a:lstStyle>
            <a:lvl1pPr lvl="0" algn="ctr" rtl="0">
              <a:spcBef>
                <a:spcPts val="0"/>
              </a:spcBef>
              <a:buClr>
                <a:srgbClr val="FFFFFF"/>
              </a:buClr>
              <a:defRPr i="1">
                <a:solidFill>
                  <a:srgbClr val="FFFFFF"/>
                </a:solidFill>
                <a:latin typeface="+mj-lt"/>
              </a:defRPr>
            </a:lvl1pPr>
            <a:lvl2pPr lvl="1" algn="ctr" rtl="0">
              <a:spcBef>
                <a:spcPts val="0"/>
              </a:spcBef>
              <a:buClr>
                <a:srgbClr val="FFFFFF"/>
              </a:buClr>
              <a:defRPr i="1">
                <a:solidFill>
                  <a:srgbClr val="FFFFFF"/>
                </a:solidFill>
              </a:defRPr>
            </a:lvl2pPr>
            <a:lvl3pPr lvl="2" algn="ctr" rtl="0">
              <a:spcBef>
                <a:spcPts val="0"/>
              </a:spcBef>
              <a:buClr>
                <a:srgbClr val="FFFFFF"/>
              </a:buClr>
              <a:defRPr i="1">
                <a:solidFill>
                  <a:srgbClr val="FFFFFF"/>
                </a:solidFill>
              </a:defRPr>
            </a:lvl3pPr>
            <a:lvl4pPr lvl="3" algn="ctr" rtl="0">
              <a:spcBef>
                <a:spcPts val="0"/>
              </a:spcBef>
              <a:buClr>
                <a:srgbClr val="FFFFFF"/>
              </a:buClr>
              <a:defRPr i="1">
                <a:solidFill>
                  <a:srgbClr val="FFFFFF"/>
                </a:solidFill>
              </a:defRPr>
            </a:lvl4pPr>
            <a:lvl5pPr lvl="4" algn="ctr" rtl="0">
              <a:spcBef>
                <a:spcPts val="0"/>
              </a:spcBef>
              <a:buClr>
                <a:srgbClr val="FFFFFF"/>
              </a:buClr>
              <a:defRPr i="1">
                <a:solidFill>
                  <a:srgbClr val="FFFFFF"/>
                </a:solidFill>
              </a:defRPr>
            </a:lvl5pPr>
            <a:lvl6pPr lvl="5" algn="ctr" rtl="0">
              <a:spcBef>
                <a:spcPts val="0"/>
              </a:spcBef>
              <a:buClr>
                <a:srgbClr val="FFFFFF"/>
              </a:buClr>
              <a:defRPr i="1">
                <a:solidFill>
                  <a:srgbClr val="FFFFFF"/>
                </a:solidFill>
              </a:defRPr>
            </a:lvl6pPr>
            <a:lvl7pPr lvl="6" algn="ctr" rtl="0">
              <a:spcBef>
                <a:spcPts val="0"/>
              </a:spcBef>
              <a:buClr>
                <a:srgbClr val="FFFFFF"/>
              </a:buClr>
              <a:defRPr i="1">
                <a:solidFill>
                  <a:srgbClr val="FFFFFF"/>
                </a:solidFill>
              </a:defRPr>
            </a:lvl7pPr>
            <a:lvl8pPr lvl="7" algn="ctr" rtl="0">
              <a:spcBef>
                <a:spcPts val="0"/>
              </a:spcBef>
              <a:buClr>
                <a:srgbClr val="FFFFFF"/>
              </a:buClr>
              <a:defRPr i="1">
                <a:solidFill>
                  <a:srgbClr val="FFFFFF"/>
                </a:solidFill>
              </a:defRPr>
            </a:lvl8pPr>
            <a:lvl9pPr lvl="8" algn="ctr">
              <a:spcBef>
                <a:spcPts val="0"/>
              </a:spcBef>
              <a:buClr>
                <a:srgbClr val="FFFFFF"/>
              </a:buClr>
              <a:defRPr i="1">
                <a:solidFill>
                  <a:srgbClr val="FFFFFF"/>
                </a:solidFill>
              </a:defRPr>
            </a:lvl9pPr>
          </a:lstStyle>
          <a:p>
            <a:endParaRPr dirty="0"/>
          </a:p>
        </p:txBody>
      </p:sp>
      <p:sp>
        <p:nvSpPr>
          <p:cNvPr id="23" name="Shape 23"/>
          <p:cNvSpPr txBox="1"/>
          <p:nvPr/>
        </p:nvSpPr>
        <p:spPr>
          <a:xfrm>
            <a:off x="3593400" y="3670520"/>
            <a:ext cx="1957200" cy="653699"/>
          </a:xfrm>
          <a:prstGeom prst="rect">
            <a:avLst/>
          </a:prstGeom>
          <a:noFill/>
          <a:ln>
            <a:noFill/>
          </a:ln>
        </p:spPr>
        <p:txBody>
          <a:bodyPr lIns="91425" tIns="91425" rIns="91425" bIns="91425" anchor="t" anchorCtr="0">
            <a:noAutofit/>
          </a:bodyPr>
          <a:lstStyle/>
          <a:p>
            <a:pPr lvl="0" algn="ctr">
              <a:spcBef>
                <a:spcPts val="0"/>
              </a:spcBef>
              <a:buNone/>
            </a:pPr>
            <a:r>
              <a:rPr lang="en" sz="7200" b="1" dirty="0">
                <a:solidFill>
                  <a:schemeClr val="bg1"/>
                </a:solidFill>
              </a:rPr>
              <a:t>”</a:t>
            </a:r>
          </a:p>
        </p:txBody>
      </p:sp>
      <p:pic>
        <p:nvPicPr>
          <p:cNvPr id="6" name="Image 5" descr="Une image contenant texte, graphiques vectoriels&#10;&#10;Description générée automatiquement">
            <a:extLst>
              <a:ext uri="{FF2B5EF4-FFF2-40B4-BE49-F238E27FC236}">
                <a16:creationId xmlns:a16="http://schemas.microsoft.com/office/drawing/2014/main" id="{1D7492DA-C274-A376-D3D0-E918EFE9AC79}"/>
              </a:ext>
            </a:extLst>
          </p:cNvPr>
          <p:cNvPicPr>
            <a:picLocks noChangeAspect="1"/>
          </p:cNvPicPr>
          <p:nvPr userDrawn="1"/>
        </p:nvPicPr>
        <p:blipFill>
          <a:blip r:embed="rId3"/>
          <a:stretch>
            <a:fillRect/>
          </a:stretch>
        </p:blipFill>
        <p:spPr>
          <a:xfrm>
            <a:off x="95869" y="4512650"/>
            <a:ext cx="519273" cy="547314"/>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25"/>
        <p:cNvGrpSpPr/>
        <p:nvPr/>
      </p:nvGrpSpPr>
      <p:grpSpPr>
        <a:xfrm>
          <a:off x="0" y="0"/>
          <a:ext cx="0" cy="0"/>
          <a:chOff x="0" y="0"/>
          <a:chExt cx="0" cy="0"/>
        </a:xfrm>
      </p:grpSpPr>
      <p:sp>
        <p:nvSpPr>
          <p:cNvPr id="26" name="Shape 26"/>
          <p:cNvSpPr/>
          <p:nvPr/>
        </p:nvSpPr>
        <p:spPr>
          <a:xfrm flipH="1">
            <a:off x="-74" y="0"/>
            <a:ext cx="669599" cy="5143499"/>
          </a:xfrm>
          <a:prstGeom prst="rect">
            <a:avLst/>
          </a:prstGeom>
          <a:solidFill>
            <a:srgbClr val="000000">
              <a:alpha val="3460"/>
            </a:srgbClr>
          </a:solidFill>
          <a:ln>
            <a:noFill/>
          </a:ln>
        </p:spPr>
        <p:txBody>
          <a:bodyPr lIns="91425" tIns="91425" rIns="91425" bIns="91425" anchor="ctr" anchorCtr="0">
            <a:noAutofit/>
          </a:bodyPr>
          <a:lstStyle/>
          <a:p>
            <a:pPr lvl="0">
              <a:spcBef>
                <a:spcPts val="0"/>
              </a:spcBef>
              <a:buNone/>
            </a:pPr>
            <a:endParaRPr/>
          </a:p>
        </p:txBody>
      </p:sp>
      <p:sp>
        <p:nvSpPr>
          <p:cNvPr id="27" name="Shape 27"/>
          <p:cNvSpPr/>
          <p:nvPr/>
        </p:nvSpPr>
        <p:spPr>
          <a:xfrm flipH="1">
            <a:off x="-74" y="0"/>
            <a:ext cx="669599" cy="1139999"/>
          </a:xfrm>
          <a:prstGeom prst="rect">
            <a:avLst/>
          </a:prstGeom>
          <a:solidFill>
            <a:srgbClr val="193747"/>
          </a:solidFill>
          <a:ln>
            <a:noFill/>
          </a:ln>
        </p:spPr>
        <p:txBody>
          <a:bodyPr lIns="91425" tIns="91425" rIns="91425" bIns="91425" anchor="ctr" anchorCtr="0">
            <a:noAutofit/>
          </a:bodyPr>
          <a:lstStyle/>
          <a:p>
            <a:pPr lvl="0">
              <a:spcBef>
                <a:spcPts val="0"/>
              </a:spcBef>
              <a:buNone/>
            </a:pPr>
            <a:endParaRPr dirty="0"/>
          </a:p>
        </p:txBody>
      </p:sp>
      <p:sp>
        <p:nvSpPr>
          <p:cNvPr id="28" name="Shape 28"/>
          <p:cNvSpPr txBox="1">
            <a:spLocks noGrp="1"/>
          </p:cNvSpPr>
          <p:nvPr>
            <p:ph type="title"/>
          </p:nvPr>
        </p:nvSpPr>
        <p:spPr>
          <a:xfrm>
            <a:off x="844425" y="5597"/>
            <a:ext cx="3552600" cy="1139999"/>
          </a:xfrm>
          <a:prstGeom prst="rect">
            <a:avLst/>
          </a:prstGeom>
        </p:spPr>
        <p:txBody>
          <a:bodyPr lIns="91425" tIns="91425" rIns="91425" bIns="91425" anchor="b" anchorCtr="0"/>
          <a:lstStyle>
            <a:lvl1pPr lvl="0">
              <a:spcBef>
                <a:spcPts val="0"/>
              </a:spcBef>
              <a:defRPr>
                <a:solidFill>
                  <a:srgbClr val="07274E"/>
                </a:solidFill>
                <a:latin typeface="+mj-lt"/>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sp>
        <p:nvSpPr>
          <p:cNvPr id="29" name="Shape 29"/>
          <p:cNvSpPr txBox="1">
            <a:spLocks noGrp="1"/>
          </p:cNvSpPr>
          <p:nvPr>
            <p:ph type="body" idx="1"/>
          </p:nvPr>
        </p:nvSpPr>
        <p:spPr>
          <a:xfrm>
            <a:off x="844425" y="1538075"/>
            <a:ext cx="5169000" cy="3387899"/>
          </a:xfrm>
          <a:prstGeom prst="rect">
            <a:avLst/>
          </a:prstGeom>
        </p:spPr>
        <p:txBody>
          <a:bodyPr lIns="91425" tIns="91425" rIns="91425" bIns="91425" anchor="t" anchorCtr="0"/>
          <a:lstStyle>
            <a:lvl1pPr lvl="0">
              <a:spcBef>
                <a:spcPts val="0"/>
              </a:spcBef>
              <a:buSzPct val="100000"/>
              <a:defRPr sz="2400">
                <a:latin typeface="+mn-lt"/>
              </a:defRPr>
            </a:lvl1pPr>
            <a:lvl2pPr lvl="1">
              <a:spcBef>
                <a:spcPts val="0"/>
              </a:spcBef>
              <a:defRPr/>
            </a:lvl2pPr>
            <a:lvl3pPr lvl="2">
              <a:spcBef>
                <a:spcPts val="0"/>
              </a:spcBef>
              <a:defRPr/>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dirty="0"/>
          </a:p>
        </p:txBody>
      </p:sp>
      <p:sp>
        <p:nvSpPr>
          <p:cNvPr id="30" name="Shape 30"/>
          <p:cNvSpPr txBox="1">
            <a:spLocks noGrp="1"/>
          </p:cNvSpPr>
          <p:nvPr>
            <p:ph type="sldNum" idx="12"/>
          </p:nvPr>
        </p:nvSpPr>
        <p:spPr>
          <a:xfrm>
            <a:off x="-75" y="0"/>
            <a:ext cx="669599" cy="1139999"/>
          </a:xfrm>
          <a:prstGeom prst="rect">
            <a:avLst/>
          </a:prstGeom>
        </p:spPr>
        <p:txBody>
          <a:bodyPr lIns="91425" tIns="91425" rIns="91425" bIns="91425" anchor="b" anchorCtr="0">
            <a:noAutofit/>
          </a:bodyPr>
          <a:lstStyle>
            <a:lvl1pPr>
              <a:defRPr>
                <a:solidFill>
                  <a:schemeClr val="bg1"/>
                </a:solidFill>
              </a:defRPr>
            </a:lvl1pPr>
          </a:lstStyle>
          <a:p>
            <a:fld id="{00000000-1234-1234-1234-123412341234}" type="slidenum">
              <a:rPr lang="en" smtClean="0"/>
              <a:pPr/>
              <a:t>‹#›</a:t>
            </a:fld>
            <a:endParaRPr lang="en" dirty="0"/>
          </a:p>
        </p:txBody>
      </p:sp>
      <p:pic>
        <p:nvPicPr>
          <p:cNvPr id="2" name="Image 1" descr="Une image contenant texte, graphiques vectoriels&#10;&#10;Description générée automatiquement">
            <a:extLst>
              <a:ext uri="{FF2B5EF4-FFF2-40B4-BE49-F238E27FC236}">
                <a16:creationId xmlns:a16="http://schemas.microsoft.com/office/drawing/2014/main" id="{57974AE5-B06D-1A21-5D4D-A3C3FEB4E3F2}"/>
              </a:ext>
            </a:extLst>
          </p:cNvPr>
          <p:cNvPicPr>
            <a:picLocks noChangeAspect="1"/>
          </p:cNvPicPr>
          <p:nvPr userDrawn="1"/>
        </p:nvPicPr>
        <p:blipFill>
          <a:blip r:embed="rId2"/>
          <a:stretch>
            <a:fillRect/>
          </a:stretch>
        </p:blipFill>
        <p:spPr>
          <a:xfrm>
            <a:off x="95869" y="4512650"/>
            <a:ext cx="519273" cy="547314"/>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31"/>
        <p:cNvGrpSpPr/>
        <p:nvPr/>
      </p:nvGrpSpPr>
      <p:grpSpPr>
        <a:xfrm>
          <a:off x="0" y="0"/>
          <a:ext cx="0" cy="0"/>
          <a:chOff x="0" y="0"/>
          <a:chExt cx="0" cy="0"/>
        </a:xfrm>
      </p:grpSpPr>
      <p:sp>
        <p:nvSpPr>
          <p:cNvPr id="32" name="Shape 32"/>
          <p:cNvSpPr/>
          <p:nvPr/>
        </p:nvSpPr>
        <p:spPr>
          <a:xfrm flipH="1">
            <a:off x="-74" y="0"/>
            <a:ext cx="669599" cy="5143499"/>
          </a:xfrm>
          <a:prstGeom prst="rect">
            <a:avLst/>
          </a:prstGeom>
          <a:solidFill>
            <a:srgbClr val="000000">
              <a:alpha val="3460"/>
            </a:srgbClr>
          </a:solidFill>
          <a:ln>
            <a:noFill/>
          </a:ln>
        </p:spPr>
        <p:txBody>
          <a:bodyPr lIns="91425" tIns="91425" rIns="91425" bIns="91425" anchor="ctr" anchorCtr="0">
            <a:noAutofit/>
          </a:bodyPr>
          <a:lstStyle/>
          <a:p>
            <a:pPr lvl="0">
              <a:spcBef>
                <a:spcPts val="0"/>
              </a:spcBef>
              <a:buNone/>
            </a:pPr>
            <a:endParaRPr/>
          </a:p>
        </p:txBody>
      </p:sp>
      <p:sp>
        <p:nvSpPr>
          <p:cNvPr id="33" name="Shape 33"/>
          <p:cNvSpPr/>
          <p:nvPr/>
        </p:nvSpPr>
        <p:spPr>
          <a:xfrm flipH="1">
            <a:off x="-74" y="0"/>
            <a:ext cx="669599" cy="1139999"/>
          </a:xfrm>
          <a:prstGeom prst="rect">
            <a:avLst/>
          </a:prstGeom>
          <a:solidFill>
            <a:srgbClr val="193747"/>
          </a:solidFill>
          <a:ln>
            <a:noFill/>
          </a:ln>
        </p:spPr>
        <p:txBody>
          <a:bodyPr lIns="91425" tIns="91425" rIns="91425" bIns="91425" anchor="ctr" anchorCtr="0">
            <a:noAutofit/>
          </a:bodyPr>
          <a:lstStyle/>
          <a:p>
            <a:pPr lvl="0">
              <a:spcBef>
                <a:spcPts val="0"/>
              </a:spcBef>
              <a:buNone/>
            </a:pPr>
            <a:endParaRPr/>
          </a:p>
        </p:txBody>
      </p:sp>
      <p:sp>
        <p:nvSpPr>
          <p:cNvPr id="34" name="Shape 34"/>
          <p:cNvSpPr txBox="1">
            <a:spLocks noGrp="1"/>
          </p:cNvSpPr>
          <p:nvPr>
            <p:ph type="title"/>
          </p:nvPr>
        </p:nvSpPr>
        <p:spPr>
          <a:xfrm>
            <a:off x="844425" y="5597"/>
            <a:ext cx="3552600" cy="1139999"/>
          </a:xfrm>
          <a:prstGeom prst="rect">
            <a:avLst/>
          </a:prstGeom>
        </p:spPr>
        <p:txBody>
          <a:bodyPr lIns="91425" tIns="91425" rIns="91425" bIns="91425" anchor="b" anchorCtr="0"/>
          <a:lstStyle>
            <a:lvl1pPr lvl="0">
              <a:spcBef>
                <a:spcPts val="0"/>
              </a:spcBef>
              <a:defRPr>
                <a:solidFill>
                  <a:srgbClr val="07274E"/>
                </a:solidFill>
                <a:latin typeface="+mj-lt"/>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sp>
        <p:nvSpPr>
          <p:cNvPr id="35" name="Shape 35"/>
          <p:cNvSpPr txBox="1">
            <a:spLocks noGrp="1"/>
          </p:cNvSpPr>
          <p:nvPr>
            <p:ph type="body" idx="1"/>
          </p:nvPr>
        </p:nvSpPr>
        <p:spPr>
          <a:xfrm>
            <a:off x="844425" y="1534256"/>
            <a:ext cx="2804699" cy="3321600"/>
          </a:xfrm>
          <a:prstGeom prst="rect">
            <a:avLst/>
          </a:prstGeom>
        </p:spPr>
        <p:txBody>
          <a:bodyPr lIns="91425" tIns="91425" rIns="91425" bIns="91425" anchor="t" anchorCtr="0"/>
          <a:lstStyle>
            <a:lvl1pPr lvl="0">
              <a:spcBef>
                <a:spcPts val="0"/>
              </a:spcBef>
              <a:buSzPct val="100000"/>
              <a:defRPr sz="2000">
                <a:latin typeface="+mn-lt"/>
              </a:defRPr>
            </a:lvl1pPr>
            <a:lvl2pPr lvl="1">
              <a:spcBef>
                <a:spcPts val="0"/>
              </a:spcBef>
              <a:buSzPct val="100000"/>
              <a:defRPr sz="2000"/>
            </a:lvl2pPr>
            <a:lvl3pPr lvl="2">
              <a:spcBef>
                <a:spcPts val="0"/>
              </a:spcBef>
              <a:buSzPct val="100000"/>
              <a:defRPr sz="2000"/>
            </a:lvl3pPr>
            <a:lvl4pPr lvl="3">
              <a:spcBef>
                <a:spcPts val="0"/>
              </a:spcBef>
              <a:buSzPct val="100000"/>
              <a:defRPr sz="2000"/>
            </a:lvl4pPr>
            <a:lvl5pPr lvl="4">
              <a:spcBef>
                <a:spcPts val="0"/>
              </a:spcBef>
              <a:buSzPct val="100000"/>
              <a:defRPr sz="2000"/>
            </a:lvl5pPr>
            <a:lvl6pPr lvl="5">
              <a:spcBef>
                <a:spcPts val="0"/>
              </a:spcBef>
              <a:buSzPct val="100000"/>
              <a:defRPr sz="2000"/>
            </a:lvl6pPr>
            <a:lvl7pPr lvl="6">
              <a:spcBef>
                <a:spcPts val="0"/>
              </a:spcBef>
              <a:buSzPct val="100000"/>
              <a:defRPr sz="2000"/>
            </a:lvl7pPr>
            <a:lvl8pPr lvl="7">
              <a:spcBef>
                <a:spcPts val="0"/>
              </a:spcBef>
              <a:buSzPct val="100000"/>
              <a:defRPr sz="2000"/>
            </a:lvl8pPr>
            <a:lvl9pPr lvl="8">
              <a:spcBef>
                <a:spcPts val="0"/>
              </a:spcBef>
              <a:buSzPct val="100000"/>
              <a:defRPr sz="2000"/>
            </a:lvl9pPr>
          </a:lstStyle>
          <a:p>
            <a:endParaRPr dirty="0"/>
          </a:p>
        </p:txBody>
      </p:sp>
      <p:sp>
        <p:nvSpPr>
          <p:cNvPr id="36" name="Shape 36"/>
          <p:cNvSpPr txBox="1">
            <a:spLocks noGrp="1"/>
          </p:cNvSpPr>
          <p:nvPr>
            <p:ph type="body" idx="2"/>
          </p:nvPr>
        </p:nvSpPr>
        <p:spPr>
          <a:xfrm>
            <a:off x="3818122" y="1534256"/>
            <a:ext cx="2804699" cy="3321600"/>
          </a:xfrm>
          <a:prstGeom prst="rect">
            <a:avLst/>
          </a:prstGeom>
        </p:spPr>
        <p:txBody>
          <a:bodyPr lIns="91425" tIns="91425" rIns="91425" bIns="91425" anchor="t" anchorCtr="0"/>
          <a:lstStyle>
            <a:lvl1pPr lvl="0">
              <a:spcBef>
                <a:spcPts val="0"/>
              </a:spcBef>
              <a:buSzPct val="100000"/>
              <a:defRPr sz="2000">
                <a:latin typeface="+mn-lt"/>
              </a:defRPr>
            </a:lvl1pPr>
            <a:lvl2pPr lvl="1">
              <a:spcBef>
                <a:spcPts val="0"/>
              </a:spcBef>
              <a:buSzPct val="100000"/>
              <a:defRPr sz="2000"/>
            </a:lvl2pPr>
            <a:lvl3pPr lvl="2">
              <a:spcBef>
                <a:spcPts val="0"/>
              </a:spcBef>
              <a:buSzPct val="100000"/>
              <a:defRPr sz="2000"/>
            </a:lvl3pPr>
            <a:lvl4pPr lvl="3">
              <a:spcBef>
                <a:spcPts val="0"/>
              </a:spcBef>
              <a:buSzPct val="100000"/>
              <a:defRPr sz="2000"/>
            </a:lvl4pPr>
            <a:lvl5pPr lvl="4">
              <a:spcBef>
                <a:spcPts val="0"/>
              </a:spcBef>
              <a:buSzPct val="100000"/>
              <a:defRPr sz="2000"/>
            </a:lvl5pPr>
            <a:lvl6pPr lvl="5">
              <a:spcBef>
                <a:spcPts val="0"/>
              </a:spcBef>
              <a:buSzPct val="100000"/>
              <a:defRPr sz="2000"/>
            </a:lvl6pPr>
            <a:lvl7pPr lvl="6">
              <a:spcBef>
                <a:spcPts val="0"/>
              </a:spcBef>
              <a:buSzPct val="100000"/>
              <a:defRPr sz="2000"/>
            </a:lvl7pPr>
            <a:lvl8pPr lvl="7">
              <a:spcBef>
                <a:spcPts val="0"/>
              </a:spcBef>
              <a:buSzPct val="100000"/>
              <a:defRPr sz="2000"/>
            </a:lvl8pPr>
            <a:lvl9pPr lvl="8">
              <a:spcBef>
                <a:spcPts val="0"/>
              </a:spcBef>
              <a:buSzPct val="100000"/>
              <a:defRPr sz="2000"/>
            </a:lvl9pPr>
          </a:lstStyle>
          <a:p>
            <a:endParaRPr dirty="0"/>
          </a:p>
        </p:txBody>
      </p:sp>
      <p:sp>
        <p:nvSpPr>
          <p:cNvPr id="37" name="Shape 37"/>
          <p:cNvSpPr txBox="1">
            <a:spLocks noGrp="1"/>
          </p:cNvSpPr>
          <p:nvPr>
            <p:ph type="sldNum" idx="12"/>
          </p:nvPr>
        </p:nvSpPr>
        <p:spPr>
          <a:xfrm>
            <a:off x="-75" y="0"/>
            <a:ext cx="669599" cy="1139999"/>
          </a:xfrm>
          <a:prstGeom prst="rect">
            <a:avLst/>
          </a:prstGeom>
        </p:spPr>
        <p:txBody>
          <a:bodyPr lIns="91425" tIns="91425" rIns="91425" bIns="91425" anchor="b" anchorCtr="0">
            <a:noAutofit/>
          </a:bodyPr>
          <a:lstStyle>
            <a:lvl1pPr>
              <a:defRPr sz="1400">
                <a:solidFill>
                  <a:schemeClr val="bg1"/>
                </a:solidFill>
              </a:defRPr>
            </a:lvl1pPr>
          </a:lstStyle>
          <a:p>
            <a:fld id="{00000000-1234-1234-1234-123412341234}" type="slidenum">
              <a:rPr lang="en" smtClean="0"/>
              <a:pPr/>
              <a:t>‹#›</a:t>
            </a:fld>
            <a:endParaRPr lang="en" dirty="0"/>
          </a:p>
        </p:txBody>
      </p:sp>
      <p:pic>
        <p:nvPicPr>
          <p:cNvPr id="2" name="Image 1" descr="Une image contenant texte, graphiques vectoriels&#10;&#10;Description générée automatiquement">
            <a:extLst>
              <a:ext uri="{FF2B5EF4-FFF2-40B4-BE49-F238E27FC236}">
                <a16:creationId xmlns:a16="http://schemas.microsoft.com/office/drawing/2014/main" id="{1322CEB1-EC97-E6C3-CCFD-04A5E3586809}"/>
              </a:ext>
            </a:extLst>
          </p:cNvPr>
          <p:cNvPicPr>
            <a:picLocks noChangeAspect="1"/>
          </p:cNvPicPr>
          <p:nvPr userDrawn="1"/>
        </p:nvPicPr>
        <p:blipFill>
          <a:blip r:embed="rId2"/>
          <a:stretch>
            <a:fillRect/>
          </a:stretch>
        </p:blipFill>
        <p:spPr>
          <a:xfrm>
            <a:off x="95869" y="4512650"/>
            <a:ext cx="519273" cy="547314"/>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844425" y="5597"/>
            <a:ext cx="3552600" cy="1139999"/>
          </a:xfrm>
          <a:prstGeom prst="rect">
            <a:avLst/>
          </a:prstGeom>
          <a:noFill/>
          <a:ln>
            <a:noFill/>
          </a:ln>
        </p:spPr>
        <p:txBody>
          <a:bodyPr lIns="91425" tIns="91425" rIns="91425" bIns="91425" anchor="b" anchorCtr="0"/>
          <a:lstStyle>
            <a:lvl1pPr lvl="0">
              <a:spcBef>
                <a:spcPts val="0"/>
              </a:spcBef>
              <a:buClr>
                <a:srgbClr val="0DB7C4"/>
              </a:buClr>
              <a:buSzPct val="100000"/>
              <a:buFont typeface="Dosis"/>
              <a:buNone/>
              <a:defRPr sz="2400">
                <a:solidFill>
                  <a:srgbClr val="0DB7C4"/>
                </a:solidFill>
                <a:latin typeface="Dosis"/>
                <a:ea typeface="Dosis"/>
                <a:cs typeface="Dosis"/>
                <a:sym typeface="Dosis"/>
              </a:defRPr>
            </a:lvl1pPr>
            <a:lvl2pPr lvl="1">
              <a:spcBef>
                <a:spcPts val="0"/>
              </a:spcBef>
              <a:buClr>
                <a:srgbClr val="0DB7C4"/>
              </a:buClr>
              <a:buSzPct val="100000"/>
              <a:buFont typeface="Dosis"/>
              <a:buNone/>
              <a:defRPr sz="2400">
                <a:solidFill>
                  <a:srgbClr val="0DB7C4"/>
                </a:solidFill>
                <a:latin typeface="Dosis"/>
                <a:ea typeface="Dosis"/>
                <a:cs typeface="Dosis"/>
                <a:sym typeface="Dosis"/>
              </a:defRPr>
            </a:lvl2pPr>
            <a:lvl3pPr lvl="2">
              <a:spcBef>
                <a:spcPts val="0"/>
              </a:spcBef>
              <a:buClr>
                <a:srgbClr val="0DB7C4"/>
              </a:buClr>
              <a:buSzPct val="100000"/>
              <a:buFont typeface="Dosis"/>
              <a:buNone/>
              <a:defRPr sz="2400">
                <a:solidFill>
                  <a:srgbClr val="0DB7C4"/>
                </a:solidFill>
                <a:latin typeface="Dosis"/>
                <a:ea typeface="Dosis"/>
                <a:cs typeface="Dosis"/>
                <a:sym typeface="Dosis"/>
              </a:defRPr>
            </a:lvl3pPr>
            <a:lvl4pPr lvl="3">
              <a:spcBef>
                <a:spcPts val="0"/>
              </a:spcBef>
              <a:buClr>
                <a:srgbClr val="0DB7C4"/>
              </a:buClr>
              <a:buSzPct val="100000"/>
              <a:buFont typeface="Dosis"/>
              <a:buNone/>
              <a:defRPr sz="2400">
                <a:solidFill>
                  <a:srgbClr val="0DB7C4"/>
                </a:solidFill>
                <a:latin typeface="Dosis"/>
                <a:ea typeface="Dosis"/>
                <a:cs typeface="Dosis"/>
                <a:sym typeface="Dosis"/>
              </a:defRPr>
            </a:lvl4pPr>
            <a:lvl5pPr lvl="4">
              <a:spcBef>
                <a:spcPts val="0"/>
              </a:spcBef>
              <a:buClr>
                <a:srgbClr val="0DB7C4"/>
              </a:buClr>
              <a:buSzPct val="100000"/>
              <a:buFont typeface="Dosis"/>
              <a:buNone/>
              <a:defRPr sz="2400">
                <a:solidFill>
                  <a:srgbClr val="0DB7C4"/>
                </a:solidFill>
                <a:latin typeface="Dosis"/>
                <a:ea typeface="Dosis"/>
                <a:cs typeface="Dosis"/>
                <a:sym typeface="Dosis"/>
              </a:defRPr>
            </a:lvl5pPr>
            <a:lvl6pPr lvl="5">
              <a:spcBef>
                <a:spcPts val="0"/>
              </a:spcBef>
              <a:buClr>
                <a:srgbClr val="0DB7C4"/>
              </a:buClr>
              <a:buSzPct val="100000"/>
              <a:buFont typeface="Dosis"/>
              <a:buNone/>
              <a:defRPr sz="2400">
                <a:solidFill>
                  <a:srgbClr val="0DB7C4"/>
                </a:solidFill>
                <a:latin typeface="Dosis"/>
                <a:ea typeface="Dosis"/>
                <a:cs typeface="Dosis"/>
                <a:sym typeface="Dosis"/>
              </a:defRPr>
            </a:lvl6pPr>
            <a:lvl7pPr lvl="6">
              <a:spcBef>
                <a:spcPts val="0"/>
              </a:spcBef>
              <a:buClr>
                <a:srgbClr val="0DB7C4"/>
              </a:buClr>
              <a:buSzPct val="100000"/>
              <a:buFont typeface="Dosis"/>
              <a:buNone/>
              <a:defRPr sz="2400">
                <a:solidFill>
                  <a:srgbClr val="0DB7C4"/>
                </a:solidFill>
                <a:latin typeface="Dosis"/>
                <a:ea typeface="Dosis"/>
                <a:cs typeface="Dosis"/>
                <a:sym typeface="Dosis"/>
              </a:defRPr>
            </a:lvl7pPr>
            <a:lvl8pPr lvl="7">
              <a:spcBef>
                <a:spcPts val="0"/>
              </a:spcBef>
              <a:buClr>
                <a:srgbClr val="0DB7C4"/>
              </a:buClr>
              <a:buSzPct val="100000"/>
              <a:buFont typeface="Dosis"/>
              <a:buNone/>
              <a:defRPr sz="2400">
                <a:solidFill>
                  <a:srgbClr val="0DB7C4"/>
                </a:solidFill>
                <a:latin typeface="Dosis"/>
                <a:ea typeface="Dosis"/>
                <a:cs typeface="Dosis"/>
                <a:sym typeface="Dosis"/>
              </a:defRPr>
            </a:lvl8pPr>
            <a:lvl9pPr lvl="8">
              <a:spcBef>
                <a:spcPts val="0"/>
              </a:spcBef>
              <a:buClr>
                <a:srgbClr val="0DB7C4"/>
              </a:buClr>
              <a:buSzPct val="100000"/>
              <a:buFont typeface="Dosis"/>
              <a:buNone/>
              <a:defRPr sz="2400">
                <a:solidFill>
                  <a:srgbClr val="0DB7C4"/>
                </a:solidFill>
                <a:latin typeface="Dosis"/>
                <a:ea typeface="Dosis"/>
                <a:cs typeface="Dosis"/>
                <a:sym typeface="Dosis"/>
              </a:defRPr>
            </a:lvl9pPr>
          </a:lstStyle>
          <a:p>
            <a:endParaRPr dirty="0"/>
          </a:p>
        </p:txBody>
      </p:sp>
      <p:sp>
        <p:nvSpPr>
          <p:cNvPr id="7" name="Shape 7"/>
          <p:cNvSpPr txBox="1">
            <a:spLocks noGrp="1"/>
          </p:cNvSpPr>
          <p:nvPr>
            <p:ph type="body" idx="1"/>
          </p:nvPr>
        </p:nvSpPr>
        <p:spPr>
          <a:xfrm>
            <a:off x="844425" y="1538075"/>
            <a:ext cx="5169000" cy="3387899"/>
          </a:xfrm>
          <a:prstGeom prst="rect">
            <a:avLst/>
          </a:prstGeom>
          <a:noFill/>
          <a:ln>
            <a:noFill/>
          </a:ln>
        </p:spPr>
        <p:txBody>
          <a:bodyPr lIns="91425" tIns="91425" rIns="91425" bIns="91425" anchor="t" anchorCtr="0"/>
          <a:lstStyle>
            <a:lvl1pPr lvl="0">
              <a:spcBef>
                <a:spcPts val="600"/>
              </a:spcBef>
              <a:buClr>
                <a:srgbClr val="0DB7C4"/>
              </a:buClr>
              <a:buSzPct val="100000"/>
              <a:buFont typeface="Source Sans Pro"/>
              <a:buChar char="▹"/>
              <a:defRPr sz="3000">
                <a:solidFill>
                  <a:srgbClr val="415665"/>
                </a:solidFill>
                <a:latin typeface="Source Sans Pro"/>
                <a:ea typeface="Source Sans Pro"/>
                <a:cs typeface="Source Sans Pro"/>
                <a:sym typeface="Source Sans Pro"/>
              </a:defRPr>
            </a:lvl1pPr>
            <a:lvl2pPr lvl="1">
              <a:spcBef>
                <a:spcPts val="480"/>
              </a:spcBef>
              <a:buClr>
                <a:srgbClr val="0DB7C4"/>
              </a:buClr>
              <a:buSzPct val="100000"/>
              <a:buFont typeface="Source Sans Pro"/>
              <a:buChar char="▸"/>
              <a:defRPr sz="2400">
                <a:solidFill>
                  <a:srgbClr val="415665"/>
                </a:solidFill>
                <a:latin typeface="Source Sans Pro"/>
                <a:ea typeface="Source Sans Pro"/>
                <a:cs typeface="Source Sans Pro"/>
                <a:sym typeface="Source Sans Pro"/>
              </a:defRPr>
            </a:lvl2pPr>
            <a:lvl3pPr lvl="2">
              <a:spcBef>
                <a:spcPts val="480"/>
              </a:spcBef>
              <a:buClr>
                <a:srgbClr val="0DB7C4"/>
              </a:buClr>
              <a:buSzPct val="100000"/>
              <a:buFont typeface="Source Sans Pro"/>
              <a:buChar char="⬩"/>
              <a:defRPr sz="2400">
                <a:solidFill>
                  <a:srgbClr val="415665"/>
                </a:solidFill>
                <a:latin typeface="Source Sans Pro"/>
                <a:ea typeface="Source Sans Pro"/>
                <a:cs typeface="Source Sans Pro"/>
                <a:sym typeface="Source Sans Pro"/>
              </a:defRPr>
            </a:lvl3pPr>
            <a:lvl4pPr lvl="3">
              <a:spcBef>
                <a:spcPts val="360"/>
              </a:spcBef>
              <a:buClr>
                <a:srgbClr val="0DB7C4"/>
              </a:buClr>
              <a:buSzPct val="100000"/>
              <a:buFont typeface="Source Sans Pro"/>
              <a:buChar char="⬞"/>
              <a:defRPr sz="1800">
                <a:solidFill>
                  <a:srgbClr val="415665"/>
                </a:solidFill>
                <a:latin typeface="Source Sans Pro"/>
                <a:ea typeface="Source Sans Pro"/>
                <a:cs typeface="Source Sans Pro"/>
                <a:sym typeface="Source Sans Pro"/>
              </a:defRPr>
            </a:lvl4pPr>
            <a:lvl5pPr lvl="4">
              <a:spcBef>
                <a:spcPts val="360"/>
              </a:spcBef>
              <a:buClr>
                <a:srgbClr val="0DB7C4"/>
              </a:buClr>
              <a:buSzPct val="100000"/>
              <a:buFont typeface="Source Sans Pro"/>
              <a:defRPr sz="1800">
                <a:solidFill>
                  <a:srgbClr val="415665"/>
                </a:solidFill>
                <a:latin typeface="Source Sans Pro"/>
                <a:ea typeface="Source Sans Pro"/>
                <a:cs typeface="Source Sans Pro"/>
                <a:sym typeface="Source Sans Pro"/>
              </a:defRPr>
            </a:lvl5pPr>
            <a:lvl6pPr lvl="5">
              <a:spcBef>
                <a:spcPts val="360"/>
              </a:spcBef>
              <a:buClr>
                <a:srgbClr val="0DB7C4"/>
              </a:buClr>
              <a:buSzPct val="100000"/>
              <a:buFont typeface="Source Sans Pro"/>
              <a:defRPr sz="1800">
                <a:solidFill>
                  <a:srgbClr val="415665"/>
                </a:solidFill>
                <a:latin typeface="Source Sans Pro"/>
                <a:ea typeface="Source Sans Pro"/>
                <a:cs typeface="Source Sans Pro"/>
                <a:sym typeface="Source Sans Pro"/>
              </a:defRPr>
            </a:lvl6pPr>
            <a:lvl7pPr lvl="6">
              <a:spcBef>
                <a:spcPts val="360"/>
              </a:spcBef>
              <a:buClr>
                <a:srgbClr val="0DB7C4"/>
              </a:buClr>
              <a:buSzPct val="100000"/>
              <a:buFont typeface="Source Sans Pro"/>
              <a:defRPr sz="1800">
                <a:solidFill>
                  <a:srgbClr val="415665"/>
                </a:solidFill>
                <a:latin typeface="Source Sans Pro"/>
                <a:ea typeface="Source Sans Pro"/>
                <a:cs typeface="Source Sans Pro"/>
                <a:sym typeface="Source Sans Pro"/>
              </a:defRPr>
            </a:lvl7pPr>
            <a:lvl8pPr lvl="7">
              <a:spcBef>
                <a:spcPts val="360"/>
              </a:spcBef>
              <a:buClr>
                <a:srgbClr val="0DB7C4"/>
              </a:buClr>
              <a:buSzPct val="100000"/>
              <a:buFont typeface="Source Sans Pro"/>
              <a:defRPr sz="1800">
                <a:solidFill>
                  <a:srgbClr val="415665"/>
                </a:solidFill>
                <a:latin typeface="Source Sans Pro"/>
                <a:ea typeface="Source Sans Pro"/>
                <a:cs typeface="Source Sans Pro"/>
                <a:sym typeface="Source Sans Pro"/>
              </a:defRPr>
            </a:lvl8pPr>
            <a:lvl9pPr lvl="8">
              <a:spcBef>
                <a:spcPts val="360"/>
              </a:spcBef>
              <a:buClr>
                <a:srgbClr val="0DB7C4"/>
              </a:buClr>
              <a:buSzPct val="100000"/>
              <a:buFont typeface="Source Sans Pro"/>
              <a:defRPr sz="1800">
                <a:solidFill>
                  <a:srgbClr val="415665"/>
                </a:solidFill>
                <a:latin typeface="Source Sans Pro"/>
                <a:ea typeface="Source Sans Pro"/>
                <a:cs typeface="Source Sans Pro"/>
                <a:sym typeface="Source Sans Pro"/>
              </a:defRPr>
            </a:lvl9pPr>
          </a:lstStyle>
          <a:p>
            <a:endParaRPr/>
          </a:p>
        </p:txBody>
      </p:sp>
      <p:sp>
        <p:nvSpPr>
          <p:cNvPr id="8" name="Shape 8"/>
          <p:cNvSpPr txBox="1">
            <a:spLocks noGrp="1"/>
          </p:cNvSpPr>
          <p:nvPr>
            <p:ph type="sldNum" idx="12"/>
          </p:nvPr>
        </p:nvSpPr>
        <p:spPr>
          <a:xfrm>
            <a:off x="-75" y="0"/>
            <a:ext cx="669599" cy="1139999"/>
          </a:xfrm>
          <a:prstGeom prst="rect">
            <a:avLst/>
          </a:prstGeom>
          <a:noFill/>
          <a:ln>
            <a:noFill/>
          </a:ln>
        </p:spPr>
        <p:txBody>
          <a:bodyPr lIns="91425" tIns="91425" rIns="91425" bIns="91425" anchor="b" anchorCtr="0">
            <a:noAutofit/>
          </a:bodyPr>
          <a:lstStyle/>
          <a:p>
            <a:pPr lvl="0" algn="ctr" rtl="0">
              <a:spcBef>
                <a:spcPts val="0"/>
              </a:spcBef>
              <a:buNone/>
            </a:pPr>
            <a:fld id="{00000000-1234-1234-1234-123412341234}" type="slidenum">
              <a:rPr lang="en" sz="2400">
                <a:solidFill>
                  <a:srgbClr val="FFFFFF"/>
                </a:solidFill>
                <a:latin typeface="Dosis"/>
                <a:ea typeface="Dosis"/>
                <a:cs typeface="Dosis"/>
                <a:sym typeface="Dosis"/>
              </a:rPr>
              <a:t>‹#›</a:t>
            </a:fld>
            <a:endParaRPr lang="en" sz="2400">
              <a:solidFill>
                <a:srgbClr val="FFFFFF"/>
              </a:solidFill>
              <a:latin typeface="Dosis"/>
              <a:ea typeface="Dosis"/>
              <a:cs typeface="Dosis"/>
              <a:sym typeface="Dosis"/>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4" name="Rectangle 3">
            <a:extLst>
              <a:ext uri="{FF2B5EF4-FFF2-40B4-BE49-F238E27FC236}">
                <a16:creationId xmlns:a16="http://schemas.microsoft.com/office/drawing/2014/main" id="{C3191107-97AA-5684-7A9E-BFB3BB7C08B4}"/>
              </a:ext>
            </a:extLst>
          </p:cNvPr>
          <p:cNvSpPr/>
          <p:nvPr/>
        </p:nvSpPr>
        <p:spPr>
          <a:xfrm>
            <a:off x="6289" y="427"/>
            <a:ext cx="9144000" cy="4364182"/>
          </a:xfrm>
          <a:prstGeom prst="rect">
            <a:avLst/>
          </a:prstGeom>
          <a:solidFill>
            <a:srgbClr val="193747">
              <a:alpha val="5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5" name="Image 4">
            <a:extLst>
              <a:ext uri="{FF2B5EF4-FFF2-40B4-BE49-F238E27FC236}">
                <a16:creationId xmlns:a16="http://schemas.microsoft.com/office/drawing/2014/main" id="{AADBD407-9AB3-B35C-67A3-5CDC051968C3}"/>
              </a:ext>
            </a:extLst>
          </p:cNvPr>
          <p:cNvPicPr>
            <a:picLocks noChangeAspect="1"/>
          </p:cNvPicPr>
          <p:nvPr/>
        </p:nvPicPr>
        <p:blipFill>
          <a:blip r:embed="rId3"/>
          <a:stretch>
            <a:fillRect/>
          </a:stretch>
        </p:blipFill>
        <p:spPr>
          <a:xfrm>
            <a:off x="4077200" y="3816795"/>
            <a:ext cx="989600" cy="1095629"/>
          </a:xfrm>
          <a:prstGeom prst="rect">
            <a:avLst/>
          </a:prstGeom>
        </p:spPr>
      </p:pic>
      <p:sp>
        <p:nvSpPr>
          <p:cNvPr id="3" name="ZoneTexte 2">
            <a:extLst>
              <a:ext uri="{FF2B5EF4-FFF2-40B4-BE49-F238E27FC236}">
                <a16:creationId xmlns:a16="http://schemas.microsoft.com/office/drawing/2014/main" id="{B6F9AD08-D3D1-D19A-EE4D-EF7AED21C831}"/>
              </a:ext>
            </a:extLst>
          </p:cNvPr>
          <p:cNvSpPr txBox="1"/>
          <p:nvPr/>
        </p:nvSpPr>
        <p:spPr>
          <a:xfrm>
            <a:off x="215538" y="529526"/>
            <a:ext cx="8513869" cy="2800767"/>
          </a:xfrm>
          <a:prstGeom prst="rect">
            <a:avLst/>
          </a:prstGeom>
          <a:noFill/>
        </p:spPr>
        <p:txBody>
          <a:bodyPr wrap="none" lIns="91440" tIns="45720" rIns="91440" bIns="45720" rtlCol="0" anchor="t">
            <a:spAutoFit/>
          </a:bodyPr>
          <a:lstStyle/>
          <a:p>
            <a:r>
              <a:rPr lang="fr-FR" sz="4400" b="1" dirty="0">
                <a:solidFill>
                  <a:schemeClr val="bg1"/>
                </a:solidFill>
                <a:latin typeface="Bahnschrift"/>
              </a:rPr>
              <a:t>COMPETITIVENESS, TALENT, AND</a:t>
            </a:r>
          </a:p>
          <a:p>
            <a:r>
              <a:rPr lang="fr-FR" sz="4400" b="1" dirty="0">
                <a:solidFill>
                  <a:schemeClr val="bg1"/>
                </a:solidFill>
                <a:latin typeface="Bahnschrift"/>
              </a:rPr>
              <a:t>EMPLOYEE ENGAGEMENT:</a:t>
            </a:r>
          </a:p>
          <a:p>
            <a:endParaRPr lang="fr-FR" sz="4400" b="1" dirty="0">
              <a:solidFill>
                <a:schemeClr val="bg1"/>
              </a:solidFill>
              <a:latin typeface="Bahnschrift" panose="020B0502040204020203" pitchFamily="34" charset="0"/>
            </a:endParaRPr>
          </a:p>
          <a:p>
            <a:r>
              <a:rPr lang="fr-FR" sz="4400" b="1" dirty="0">
                <a:solidFill>
                  <a:schemeClr val="bg1"/>
                </a:solidFill>
                <a:latin typeface="Bahnschrift"/>
              </a:rPr>
              <a:t>WHERE DOES THE UK STAND?</a:t>
            </a:r>
          </a:p>
        </p:txBody>
      </p:sp>
    </p:spTree>
    <p:extLst>
      <p:ext uri="{BB962C8B-B14F-4D97-AF65-F5344CB8AC3E}">
        <p14:creationId xmlns:p14="http://schemas.microsoft.com/office/powerpoint/2010/main" val="2437621732"/>
      </p:ext>
    </p:extLst>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58EEF335-F8C3-E7B9-C35E-7684BE787160}"/>
              </a:ext>
            </a:extLst>
          </p:cNvPr>
          <p:cNvPicPr>
            <a:picLocks noChangeAspect="1"/>
          </p:cNvPicPr>
          <p:nvPr/>
        </p:nvPicPr>
        <p:blipFill>
          <a:blip r:embed="rId2"/>
          <a:stretch>
            <a:fillRect/>
          </a:stretch>
        </p:blipFill>
        <p:spPr>
          <a:xfrm>
            <a:off x="1793720" y="689145"/>
            <a:ext cx="5556560" cy="4271913"/>
          </a:xfrm>
          <a:prstGeom prst="rect">
            <a:avLst/>
          </a:prstGeom>
        </p:spPr>
      </p:pic>
      <p:pic>
        <p:nvPicPr>
          <p:cNvPr id="11" name="Image 10">
            <a:extLst>
              <a:ext uri="{FF2B5EF4-FFF2-40B4-BE49-F238E27FC236}">
                <a16:creationId xmlns:a16="http://schemas.microsoft.com/office/drawing/2014/main" id="{7F9BFF1D-AA63-0346-0024-63776825AE9C}"/>
              </a:ext>
            </a:extLst>
          </p:cNvPr>
          <p:cNvPicPr>
            <a:picLocks noChangeAspect="1"/>
          </p:cNvPicPr>
          <p:nvPr/>
        </p:nvPicPr>
        <p:blipFill>
          <a:blip r:embed="rId3"/>
          <a:stretch>
            <a:fillRect/>
          </a:stretch>
        </p:blipFill>
        <p:spPr>
          <a:xfrm>
            <a:off x="774528" y="153144"/>
            <a:ext cx="991927" cy="500276"/>
          </a:xfrm>
          <a:prstGeom prst="rect">
            <a:avLst/>
          </a:prstGeom>
        </p:spPr>
      </p:pic>
      <p:sp>
        <p:nvSpPr>
          <p:cNvPr id="4" name="Espace réservé du numéro de diapositive 3">
            <a:extLst>
              <a:ext uri="{FF2B5EF4-FFF2-40B4-BE49-F238E27FC236}">
                <a16:creationId xmlns:a16="http://schemas.microsoft.com/office/drawing/2014/main" id="{6A75D4C3-E9BD-70C4-288F-75784F3C57F5}"/>
              </a:ext>
            </a:extLst>
          </p:cNvPr>
          <p:cNvSpPr>
            <a:spLocks noGrp="1"/>
          </p:cNvSpPr>
          <p:nvPr>
            <p:ph type="sldNum" idx="12"/>
          </p:nvPr>
        </p:nvSpPr>
        <p:spPr/>
        <p:txBody>
          <a:bodyPr/>
          <a:lstStyle/>
          <a:p>
            <a:fld id="{00000000-1234-1234-1234-123412341234}" type="slidenum">
              <a:rPr lang="en" smtClean="0"/>
              <a:pPr/>
              <a:t>10</a:t>
            </a:fld>
            <a:endParaRPr lang="en" dirty="0"/>
          </a:p>
        </p:txBody>
      </p:sp>
      <p:sp>
        <p:nvSpPr>
          <p:cNvPr id="7" name="ZoneTexte 6">
            <a:extLst>
              <a:ext uri="{FF2B5EF4-FFF2-40B4-BE49-F238E27FC236}">
                <a16:creationId xmlns:a16="http://schemas.microsoft.com/office/drawing/2014/main" id="{9B1ADF36-BBF0-410A-C240-E63A7BD268A2}"/>
              </a:ext>
            </a:extLst>
          </p:cNvPr>
          <p:cNvSpPr txBox="1"/>
          <p:nvPr/>
        </p:nvSpPr>
        <p:spPr>
          <a:xfrm>
            <a:off x="7112000" y="4893998"/>
            <a:ext cx="2032000" cy="215444"/>
          </a:xfrm>
          <a:prstGeom prst="rect">
            <a:avLst/>
          </a:prstGeom>
          <a:noFill/>
        </p:spPr>
        <p:txBody>
          <a:bodyPr wrap="square" rtlCol="0">
            <a:spAutoFit/>
          </a:bodyPr>
          <a:lstStyle/>
          <a:p>
            <a:pPr algn="r"/>
            <a:r>
              <a:rPr lang="fr-FR" sz="800" i="1" dirty="0" err="1">
                <a:solidFill>
                  <a:srgbClr val="6283AB"/>
                </a:solidFill>
                <a:latin typeface="+mj-lt"/>
              </a:rPr>
              <a:t>Quali’Bord</a:t>
            </a:r>
            <a:r>
              <a:rPr lang="fr-FR" sz="800" i="1" dirty="0">
                <a:solidFill>
                  <a:srgbClr val="6283AB"/>
                </a:solidFill>
                <a:latin typeface="+mj-lt"/>
              </a:rPr>
              <a:t> 2022</a:t>
            </a:r>
          </a:p>
        </p:txBody>
      </p:sp>
      <p:sp>
        <p:nvSpPr>
          <p:cNvPr id="3" name="ZoneTexte 2">
            <a:extLst>
              <a:ext uri="{FF2B5EF4-FFF2-40B4-BE49-F238E27FC236}">
                <a16:creationId xmlns:a16="http://schemas.microsoft.com/office/drawing/2014/main" id="{371C1DBD-B68A-FF95-E112-167C4BD4904A}"/>
              </a:ext>
            </a:extLst>
          </p:cNvPr>
          <p:cNvSpPr txBox="1"/>
          <p:nvPr/>
        </p:nvSpPr>
        <p:spPr>
          <a:xfrm>
            <a:off x="4444329" y="126904"/>
            <a:ext cx="4581426" cy="461665"/>
          </a:xfrm>
          <a:prstGeom prst="rect">
            <a:avLst/>
          </a:prstGeom>
          <a:noFill/>
        </p:spPr>
        <p:txBody>
          <a:bodyPr wrap="square">
            <a:spAutoFit/>
          </a:bodyPr>
          <a:lstStyle/>
          <a:p>
            <a:pPr algn="r"/>
            <a:r>
              <a:rPr lang="fr-FR" sz="2400" b="1" dirty="0">
                <a:solidFill>
                  <a:srgbClr val="07274E"/>
                </a:solidFill>
                <a:latin typeface="+mj-lt"/>
                <a:sym typeface="Dosis"/>
              </a:rPr>
              <a:t>EU innovation</a:t>
            </a:r>
          </a:p>
        </p:txBody>
      </p:sp>
      <p:sp>
        <p:nvSpPr>
          <p:cNvPr id="2" name="Rectangle 1">
            <a:extLst>
              <a:ext uri="{FF2B5EF4-FFF2-40B4-BE49-F238E27FC236}">
                <a16:creationId xmlns:a16="http://schemas.microsoft.com/office/drawing/2014/main" id="{D76BD0BE-0229-7AE8-674A-69240DEC6C2F}"/>
              </a:ext>
            </a:extLst>
          </p:cNvPr>
          <p:cNvSpPr/>
          <p:nvPr/>
        </p:nvSpPr>
        <p:spPr>
          <a:xfrm>
            <a:off x="9025755" y="193965"/>
            <a:ext cx="118245" cy="327544"/>
          </a:xfrm>
          <a:prstGeom prst="rect">
            <a:avLst/>
          </a:prstGeom>
          <a:solidFill>
            <a:srgbClr val="193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BB481380-30B0-8AD6-65C2-731125048D1E}"/>
              </a:ext>
            </a:extLst>
          </p:cNvPr>
          <p:cNvSpPr txBox="1"/>
          <p:nvPr/>
        </p:nvSpPr>
        <p:spPr>
          <a:xfrm>
            <a:off x="5994351" y="2371951"/>
            <a:ext cx="1034257" cy="369332"/>
          </a:xfrm>
          <a:prstGeom prst="rect">
            <a:avLst/>
          </a:prstGeom>
          <a:noFill/>
        </p:spPr>
        <p:txBody>
          <a:bodyPr wrap="none" rtlCol="0">
            <a:spAutoFit/>
          </a:bodyPr>
          <a:lstStyle/>
          <a:p>
            <a:r>
              <a:rPr lang="fr-FR" sz="1800" b="1" dirty="0">
                <a:solidFill>
                  <a:srgbClr val="FF6600"/>
                </a:solidFill>
                <a:latin typeface="+mn-lt"/>
              </a:rPr>
              <a:t>UK = 115</a:t>
            </a:r>
          </a:p>
        </p:txBody>
      </p:sp>
      <p:cxnSp>
        <p:nvCxnSpPr>
          <p:cNvPr id="9" name="Connecteur droit 8">
            <a:extLst>
              <a:ext uri="{FF2B5EF4-FFF2-40B4-BE49-F238E27FC236}">
                <a16:creationId xmlns:a16="http://schemas.microsoft.com/office/drawing/2014/main" id="{78999BCE-2733-7085-28E3-61BA8D7C8205}"/>
              </a:ext>
            </a:extLst>
          </p:cNvPr>
          <p:cNvCxnSpPr>
            <a:cxnSpLocks/>
          </p:cNvCxnSpPr>
          <p:nvPr/>
        </p:nvCxnSpPr>
        <p:spPr>
          <a:xfrm>
            <a:off x="5904411" y="790303"/>
            <a:ext cx="0" cy="1900646"/>
          </a:xfrm>
          <a:prstGeom prst="line">
            <a:avLst/>
          </a:prstGeom>
          <a:ln>
            <a:solidFill>
              <a:srgbClr val="FF6600"/>
            </a:solidFill>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7736763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9AEEF017-C5F2-6670-82B7-B95E6318C59F}"/>
              </a:ext>
            </a:extLst>
          </p:cNvPr>
          <p:cNvSpPr>
            <a:spLocks noGrp="1"/>
          </p:cNvSpPr>
          <p:nvPr>
            <p:ph type="sldNum" idx="12"/>
          </p:nvPr>
        </p:nvSpPr>
        <p:spPr/>
        <p:txBody>
          <a:bodyPr/>
          <a:lstStyle/>
          <a:p>
            <a:fld id="{00000000-1234-1234-1234-123412341234}" type="slidenum">
              <a:rPr lang="en" smtClean="0"/>
              <a:pPr/>
              <a:t>11</a:t>
            </a:fld>
            <a:endParaRPr lang="en" dirty="0"/>
          </a:p>
        </p:txBody>
      </p:sp>
      <p:sp>
        <p:nvSpPr>
          <p:cNvPr id="12" name="ZoneTexte 11">
            <a:extLst>
              <a:ext uri="{FF2B5EF4-FFF2-40B4-BE49-F238E27FC236}">
                <a16:creationId xmlns:a16="http://schemas.microsoft.com/office/drawing/2014/main" id="{3EBBB28F-76D3-C473-93DE-AFABE46354A9}"/>
              </a:ext>
            </a:extLst>
          </p:cNvPr>
          <p:cNvSpPr txBox="1"/>
          <p:nvPr/>
        </p:nvSpPr>
        <p:spPr>
          <a:xfrm>
            <a:off x="7112000" y="4893998"/>
            <a:ext cx="2032000" cy="215444"/>
          </a:xfrm>
          <a:prstGeom prst="rect">
            <a:avLst/>
          </a:prstGeom>
          <a:noFill/>
        </p:spPr>
        <p:txBody>
          <a:bodyPr wrap="square" rtlCol="0">
            <a:spAutoFit/>
          </a:bodyPr>
          <a:lstStyle/>
          <a:p>
            <a:pPr algn="r"/>
            <a:r>
              <a:rPr lang="fr-FR" sz="800" i="1" dirty="0" err="1">
                <a:solidFill>
                  <a:srgbClr val="6283AB"/>
                </a:solidFill>
                <a:latin typeface="+mj-lt"/>
              </a:rPr>
              <a:t>Quali’Bord</a:t>
            </a:r>
            <a:r>
              <a:rPr lang="fr-FR" sz="800" i="1" dirty="0">
                <a:solidFill>
                  <a:srgbClr val="6283AB"/>
                </a:solidFill>
                <a:latin typeface="+mj-lt"/>
              </a:rPr>
              <a:t> 2022</a:t>
            </a:r>
          </a:p>
        </p:txBody>
      </p:sp>
      <p:sp>
        <p:nvSpPr>
          <p:cNvPr id="3" name="ZoneTexte 2">
            <a:extLst>
              <a:ext uri="{FF2B5EF4-FFF2-40B4-BE49-F238E27FC236}">
                <a16:creationId xmlns:a16="http://schemas.microsoft.com/office/drawing/2014/main" id="{2A059354-A7DD-4B62-57A6-6D80FC1BB86B}"/>
              </a:ext>
            </a:extLst>
          </p:cNvPr>
          <p:cNvSpPr txBox="1"/>
          <p:nvPr/>
        </p:nvSpPr>
        <p:spPr>
          <a:xfrm>
            <a:off x="3503282" y="126655"/>
            <a:ext cx="5542961" cy="461665"/>
          </a:xfrm>
          <a:prstGeom prst="rect">
            <a:avLst/>
          </a:prstGeom>
          <a:noFill/>
        </p:spPr>
        <p:txBody>
          <a:bodyPr wrap="square">
            <a:spAutoFit/>
          </a:bodyPr>
          <a:lstStyle/>
          <a:p>
            <a:pPr algn="r"/>
            <a:r>
              <a:rPr lang="fr-FR" sz="2400" b="1" dirty="0">
                <a:solidFill>
                  <a:srgbClr val="07274E"/>
                </a:solidFill>
                <a:latin typeface="+mj-lt"/>
                <a:sym typeface="Dosis"/>
              </a:rPr>
              <a:t>EMPLOYEE ENGAGEMENT</a:t>
            </a:r>
          </a:p>
        </p:txBody>
      </p:sp>
      <p:sp>
        <p:nvSpPr>
          <p:cNvPr id="6" name="Rectangle 5">
            <a:extLst>
              <a:ext uri="{FF2B5EF4-FFF2-40B4-BE49-F238E27FC236}">
                <a16:creationId xmlns:a16="http://schemas.microsoft.com/office/drawing/2014/main" id="{0F3554A5-6BBD-AF92-34DC-7AFC45B5A1E5}"/>
              </a:ext>
            </a:extLst>
          </p:cNvPr>
          <p:cNvSpPr/>
          <p:nvPr/>
        </p:nvSpPr>
        <p:spPr>
          <a:xfrm>
            <a:off x="9025755" y="193965"/>
            <a:ext cx="118245" cy="327544"/>
          </a:xfrm>
          <a:prstGeom prst="rect">
            <a:avLst/>
          </a:prstGeom>
          <a:solidFill>
            <a:srgbClr val="193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1159B06F-FA8B-3FBF-63BD-634595D9A113}"/>
              </a:ext>
            </a:extLst>
          </p:cNvPr>
          <p:cNvPicPr>
            <a:picLocks noChangeAspect="1"/>
          </p:cNvPicPr>
          <p:nvPr/>
        </p:nvPicPr>
        <p:blipFill>
          <a:blip r:embed="rId2"/>
          <a:stretch>
            <a:fillRect/>
          </a:stretch>
        </p:blipFill>
        <p:spPr>
          <a:xfrm>
            <a:off x="669524" y="184597"/>
            <a:ext cx="1233428" cy="554262"/>
          </a:xfrm>
          <a:prstGeom prst="rect">
            <a:avLst/>
          </a:prstGeom>
        </p:spPr>
      </p:pic>
      <p:pic>
        <p:nvPicPr>
          <p:cNvPr id="10" name="Image 9">
            <a:extLst>
              <a:ext uri="{FF2B5EF4-FFF2-40B4-BE49-F238E27FC236}">
                <a16:creationId xmlns:a16="http://schemas.microsoft.com/office/drawing/2014/main" id="{04D0A782-C223-F4CD-5884-1AC83AAF86C3}"/>
              </a:ext>
            </a:extLst>
          </p:cNvPr>
          <p:cNvPicPr>
            <a:picLocks noChangeAspect="1"/>
          </p:cNvPicPr>
          <p:nvPr/>
        </p:nvPicPr>
        <p:blipFill>
          <a:blip r:embed="rId3"/>
          <a:stretch>
            <a:fillRect/>
          </a:stretch>
        </p:blipFill>
        <p:spPr>
          <a:xfrm>
            <a:off x="867671" y="1648180"/>
            <a:ext cx="7772400" cy="2278553"/>
          </a:xfrm>
          <a:prstGeom prst="rect">
            <a:avLst/>
          </a:prstGeom>
        </p:spPr>
      </p:pic>
    </p:spTree>
    <p:extLst>
      <p:ext uri="{BB962C8B-B14F-4D97-AF65-F5344CB8AC3E}">
        <p14:creationId xmlns:p14="http://schemas.microsoft.com/office/powerpoint/2010/main" val="4324050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527FFB73-0AE2-59F9-64EF-A64C22428FAB}"/>
              </a:ext>
            </a:extLst>
          </p:cNvPr>
          <p:cNvPicPr>
            <a:picLocks noChangeAspect="1"/>
          </p:cNvPicPr>
          <p:nvPr/>
        </p:nvPicPr>
        <p:blipFill>
          <a:blip r:embed="rId2"/>
          <a:stretch>
            <a:fillRect/>
          </a:stretch>
        </p:blipFill>
        <p:spPr>
          <a:xfrm>
            <a:off x="1563077" y="832379"/>
            <a:ext cx="6180373" cy="3942280"/>
          </a:xfrm>
          <a:prstGeom prst="rect">
            <a:avLst/>
          </a:prstGeom>
        </p:spPr>
      </p:pic>
      <p:sp>
        <p:nvSpPr>
          <p:cNvPr id="4" name="Espace réservé du numéro de diapositive 3">
            <a:extLst>
              <a:ext uri="{FF2B5EF4-FFF2-40B4-BE49-F238E27FC236}">
                <a16:creationId xmlns:a16="http://schemas.microsoft.com/office/drawing/2014/main" id="{3ADB5C72-8AE7-8CDB-ADBE-2360741B0083}"/>
              </a:ext>
            </a:extLst>
          </p:cNvPr>
          <p:cNvSpPr>
            <a:spLocks noGrp="1"/>
          </p:cNvSpPr>
          <p:nvPr>
            <p:ph type="sldNum" idx="12"/>
          </p:nvPr>
        </p:nvSpPr>
        <p:spPr/>
        <p:txBody>
          <a:bodyPr/>
          <a:lstStyle/>
          <a:p>
            <a:fld id="{00000000-1234-1234-1234-123412341234}" type="slidenum">
              <a:rPr lang="en" smtClean="0"/>
              <a:pPr/>
              <a:t>12</a:t>
            </a:fld>
            <a:endParaRPr lang="en" dirty="0"/>
          </a:p>
        </p:txBody>
      </p:sp>
      <p:sp>
        <p:nvSpPr>
          <p:cNvPr id="6" name="ZoneTexte 5">
            <a:extLst>
              <a:ext uri="{FF2B5EF4-FFF2-40B4-BE49-F238E27FC236}">
                <a16:creationId xmlns:a16="http://schemas.microsoft.com/office/drawing/2014/main" id="{6525F88D-7410-291A-FE10-BB002CF3151D}"/>
              </a:ext>
            </a:extLst>
          </p:cNvPr>
          <p:cNvSpPr txBox="1"/>
          <p:nvPr/>
        </p:nvSpPr>
        <p:spPr>
          <a:xfrm>
            <a:off x="7112000" y="4893998"/>
            <a:ext cx="2032000" cy="215444"/>
          </a:xfrm>
          <a:prstGeom prst="rect">
            <a:avLst/>
          </a:prstGeom>
          <a:noFill/>
        </p:spPr>
        <p:txBody>
          <a:bodyPr wrap="square" rtlCol="0">
            <a:spAutoFit/>
          </a:bodyPr>
          <a:lstStyle/>
          <a:p>
            <a:pPr algn="r"/>
            <a:r>
              <a:rPr lang="fr-FR" sz="800" i="1" dirty="0" err="1">
                <a:solidFill>
                  <a:srgbClr val="6283AB"/>
                </a:solidFill>
                <a:latin typeface="+mj-lt"/>
              </a:rPr>
              <a:t>Quali’Bord</a:t>
            </a:r>
            <a:r>
              <a:rPr lang="fr-FR" sz="800" i="1" dirty="0">
                <a:solidFill>
                  <a:srgbClr val="6283AB"/>
                </a:solidFill>
                <a:latin typeface="+mj-lt"/>
              </a:rPr>
              <a:t> 2022</a:t>
            </a:r>
          </a:p>
        </p:txBody>
      </p:sp>
      <p:sp>
        <p:nvSpPr>
          <p:cNvPr id="7" name="ZoneTexte 6">
            <a:extLst>
              <a:ext uri="{FF2B5EF4-FFF2-40B4-BE49-F238E27FC236}">
                <a16:creationId xmlns:a16="http://schemas.microsoft.com/office/drawing/2014/main" id="{CD37EDEB-F9C3-A56C-6D5A-496B910553EC}"/>
              </a:ext>
            </a:extLst>
          </p:cNvPr>
          <p:cNvSpPr txBox="1"/>
          <p:nvPr/>
        </p:nvSpPr>
        <p:spPr>
          <a:xfrm>
            <a:off x="3503282" y="126655"/>
            <a:ext cx="5542961" cy="461665"/>
          </a:xfrm>
          <a:prstGeom prst="rect">
            <a:avLst/>
          </a:prstGeom>
          <a:noFill/>
        </p:spPr>
        <p:txBody>
          <a:bodyPr wrap="square">
            <a:spAutoFit/>
          </a:bodyPr>
          <a:lstStyle/>
          <a:p>
            <a:pPr algn="r"/>
            <a:r>
              <a:rPr lang="fr-FR" sz="2400" b="1" dirty="0">
                <a:solidFill>
                  <a:srgbClr val="07274E"/>
                </a:solidFill>
                <a:latin typeface="+mj-lt"/>
                <a:sym typeface="Dosis"/>
              </a:rPr>
              <a:t>EMPLOYEE ENGAGEMENT</a:t>
            </a:r>
          </a:p>
        </p:txBody>
      </p:sp>
      <p:sp>
        <p:nvSpPr>
          <p:cNvPr id="8" name="Rectangle 7">
            <a:extLst>
              <a:ext uri="{FF2B5EF4-FFF2-40B4-BE49-F238E27FC236}">
                <a16:creationId xmlns:a16="http://schemas.microsoft.com/office/drawing/2014/main" id="{058312A7-D663-F329-512F-2A5FF662DCCA}"/>
              </a:ext>
            </a:extLst>
          </p:cNvPr>
          <p:cNvSpPr/>
          <p:nvPr/>
        </p:nvSpPr>
        <p:spPr>
          <a:xfrm>
            <a:off x="9025755" y="193965"/>
            <a:ext cx="118245" cy="327544"/>
          </a:xfrm>
          <a:prstGeom prst="rect">
            <a:avLst/>
          </a:prstGeom>
          <a:solidFill>
            <a:srgbClr val="193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1">
            <a:extLst>
              <a:ext uri="{FF2B5EF4-FFF2-40B4-BE49-F238E27FC236}">
                <a16:creationId xmlns:a16="http://schemas.microsoft.com/office/drawing/2014/main" id="{B22003CC-9FBB-CFB5-2562-84F3AD0EB851}"/>
              </a:ext>
            </a:extLst>
          </p:cNvPr>
          <p:cNvSpPr/>
          <p:nvPr/>
        </p:nvSpPr>
        <p:spPr>
          <a:xfrm>
            <a:off x="5385801" y="3050176"/>
            <a:ext cx="306370" cy="914401"/>
          </a:xfrm>
          <a:prstGeom prst="rect">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noFill/>
            </a:endParaRPr>
          </a:p>
        </p:txBody>
      </p:sp>
    </p:spTree>
    <p:extLst>
      <p:ext uri="{BB962C8B-B14F-4D97-AF65-F5344CB8AC3E}">
        <p14:creationId xmlns:p14="http://schemas.microsoft.com/office/powerpoint/2010/main" val="36270813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5" name="ZoneTexte 4">
            <a:extLst>
              <a:ext uri="{FF2B5EF4-FFF2-40B4-BE49-F238E27FC236}">
                <a16:creationId xmlns:a16="http://schemas.microsoft.com/office/drawing/2014/main" id="{2A1DB06A-1F1D-A9E1-D51F-55FD4466A529}"/>
              </a:ext>
            </a:extLst>
          </p:cNvPr>
          <p:cNvSpPr txBox="1"/>
          <p:nvPr/>
        </p:nvSpPr>
        <p:spPr>
          <a:xfrm>
            <a:off x="7112000" y="4893998"/>
            <a:ext cx="2032000" cy="215444"/>
          </a:xfrm>
          <a:prstGeom prst="rect">
            <a:avLst/>
          </a:prstGeom>
          <a:noFill/>
        </p:spPr>
        <p:txBody>
          <a:bodyPr wrap="square" rtlCol="0">
            <a:spAutoFit/>
          </a:bodyPr>
          <a:lstStyle/>
          <a:p>
            <a:pPr algn="r"/>
            <a:r>
              <a:rPr lang="fr-FR" sz="800" i="1" dirty="0" err="1">
                <a:solidFill>
                  <a:srgbClr val="6283AB"/>
                </a:solidFill>
                <a:latin typeface="+mj-lt"/>
              </a:rPr>
              <a:t>Quali’Bord</a:t>
            </a:r>
            <a:r>
              <a:rPr lang="fr-FR" sz="800" i="1" dirty="0">
                <a:solidFill>
                  <a:srgbClr val="6283AB"/>
                </a:solidFill>
                <a:latin typeface="+mj-lt"/>
              </a:rPr>
              <a:t> 2022</a:t>
            </a:r>
          </a:p>
        </p:txBody>
      </p:sp>
      <p:pic>
        <p:nvPicPr>
          <p:cNvPr id="6" name="Image 5">
            <a:extLst>
              <a:ext uri="{FF2B5EF4-FFF2-40B4-BE49-F238E27FC236}">
                <a16:creationId xmlns:a16="http://schemas.microsoft.com/office/drawing/2014/main" id="{D1513DB8-3F7E-0F4B-1CB3-863619E307B2}"/>
              </a:ext>
            </a:extLst>
          </p:cNvPr>
          <p:cNvPicPr>
            <a:picLocks noChangeAspect="1"/>
          </p:cNvPicPr>
          <p:nvPr/>
        </p:nvPicPr>
        <p:blipFill rotWithShape="1">
          <a:blip r:embed="rId3"/>
          <a:srcRect l="2743"/>
          <a:stretch/>
        </p:blipFill>
        <p:spPr>
          <a:xfrm>
            <a:off x="708338" y="284971"/>
            <a:ext cx="4610853" cy="4609027"/>
          </a:xfrm>
          <a:prstGeom prst="rect">
            <a:avLst/>
          </a:prstGeom>
        </p:spPr>
      </p:pic>
      <p:sp>
        <p:nvSpPr>
          <p:cNvPr id="7" name="ZoneTexte 6">
            <a:extLst>
              <a:ext uri="{FF2B5EF4-FFF2-40B4-BE49-F238E27FC236}">
                <a16:creationId xmlns:a16="http://schemas.microsoft.com/office/drawing/2014/main" id="{37C246C7-C4BB-4DFE-028B-9CBE98F6C3E1}"/>
              </a:ext>
            </a:extLst>
          </p:cNvPr>
          <p:cNvSpPr txBox="1"/>
          <p:nvPr/>
        </p:nvSpPr>
        <p:spPr>
          <a:xfrm>
            <a:off x="7276563" y="126655"/>
            <a:ext cx="1769680" cy="461665"/>
          </a:xfrm>
          <a:prstGeom prst="rect">
            <a:avLst/>
          </a:prstGeom>
          <a:noFill/>
        </p:spPr>
        <p:txBody>
          <a:bodyPr wrap="square">
            <a:spAutoFit/>
          </a:bodyPr>
          <a:lstStyle/>
          <a:p>
            <a:pPr algn="r"/>
            <a:r>
              <a:rPr lang="fr-FR" sz="2400" b="1" dirty="0">
                <a:solidFill>
                  <a:srgbClr val="07274E"/>
                </a:solidFill>
                <a:latin typeface="+mj-lt"/>
                <a:sym typeface="Dosis"/>
              </a:rPr>
              <a:t>FINDINGS</a:t>
            </a:r>
          </a:p>
        </p:txBody>
      </p:sp>
      <p:sp>
        <p:nvSpPr>
          <p:cNvPr id="8" name="Rectangle 7">
            <a:extLst>
              <a:ext uri="{FF2B5EF4-FFF2-40B4-BE49-F238E27FC236}">
                <a16:creationId xmlns:a16="http://schemas.microsoft.com/office/drawing/2014/main" id="{04F89B98-608F-EF45-12EC-A3CF30D63BD2}"/>
              </a:ext>
            </a:extLst>
          </p:cNvPr>
          <p:cNvSpPr/>
          <p:nvPr/>
        </p:nvSpPr>
        <p:spPr>
          <a:xfrm>
            <a:off x="9025755" y="193965"/>
            <a:ext cx="118245" cy="327544"/>
          </a:xfrm>
          <a:prstGeom prst="rect">
            <a:avLst/>
          </a:prstGeom>
          <a:solidFill>
            <a:srgbClr val="193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a:extLst>
              <a:ext uri="{FF2B5EF4-FFF2-40B4-BE49-F238E27FC236}">
                <a16:creationId xmlns:a16="http://schemas.microsoft.com/office/drawing/2014/main" id="{843B102F-664A-8468-ED49-17CF6917BF35}"/>
              </a:ext>
            </a:extLst>
          </p:cNvPr>
          <p:cNvSpPr txBox="1"/>
          <p:nvPr/>
        </p:nvSpPr>
        <p:spPr>
          <a:xfrm>
            <a:off x="5630615" y="1135255"/>
            <a:ext cx="3513385" cy="3016210"/>
          </a:xfrm>
          <a:prstGeom prst="rect">
            <a:avLst/>
          </a:prstGeom>
          <a:noFill/>
        </p:spPr>
        <p:txBody>
          <a:bodyPr wrap="square" rtlCol="0">
            <a:spAutoFit/>
          </a:bodyPr>
          <a:lstStyle/>
          <a:p>
            <a:pPr>
              <a:spcBef>
                <a:spcPts val="1200"/>
              </a:spcBef>
            </a:pPr>
            <a:r>
              <a:rPr lang="fr-FR" b="1" dirty="0">
                <a:solidFill>
                  <a:srgbClr val="C00000"/>
                </a:solidFill>
              </a:rPr>
              <a:t>GLOBAL COMPETITIVENESS </a:t>
            </a:r>
            <a:r>
              <a:rPr lang="fr-FR" b="1" dirty="0">
                <a:solidFill>
                  <a:srgbClr val="193747"/>
                </a:solidFill>
              </a:rPr>
              <a:t>: SCANDINAVIAN</a:t>
            </a:r>
          </a:p>
          <a:p>
            <a:pPr>
              <a:spcBef>
                <a:spcPts val="1200"/>
              </a:spcBef>
            </a:pPr>
            <a:r>
              <a:rPr lang="fr-FR" b="1" dirty="0">
                <a:solidFill>
                  <a:srgbClr val="C00000"/>
                </a:solidFill>
              </a:rPr>
              <a:t>INNOVATION</a:t>
            </a:r>
            <a:r>
              <a:rPr lang="fr-FR" b="1" dirty="0"/>
              <a:t> </a:t>
            </a:r>
            <a:r>
              <a:rPr lang="fr-FR" b="1" dirty="0">
                <a:solidFill>
                  <a:srgbClr val="193747"/>
                </a:solidFill>
              </a:rPr>
              <a:t>: SCANDINAVIAN</a:t>
            </a:r>
          </a:p>
          <a:p>
            <a:pPr>
              <a:spcBef>
                <a:spcPts val="1200"/>
              </a:spcBef>
            </a:pPr>
            <a:r>
              <a:rPr lang="fr-FR" b="1" dirty="0">
                <a:solidFill>
                  <a:srgbClr val="C00000"/>
                </a:solidFill>
              </a:rPr>
              <a:t>DIGITAL</a:t>
            </a:r>
            <a:r>
              <a:rPr lang="fr-FR" b="1" dirty="0"/>
              <a:t> </a:t>
            </a:r>
            <a:r>
              <a:rPr lang="fr-FR" b="1" dirty="0">
                <a:solidFill>
                  <a:srgbClr val="193747"/>
                </a:solidFill>
              </a:rPr>
              <a:t>: SCANDINAVIAN</a:t>
            </a:r>
          </a:p>
          <a:p>
            <a:pPr>
              <a:spcBef>
                <a:spcPts val="1200"/>
              </a:spcBef>
            </a:pPr>
            <a:r>
              <a:rPr lang="fr-FR" b="1" dirty="0">
                <a:solidFill>
                  <a:srgbClr val="C00000"/>
                </a:solidFill>
              </a:rPr>
              <a:t>TALENTS COUNTRIES</a:t>
            </a:r>
            <a:r>
              <a:rPr lang="fr-FR" b="1" dirty="0"/>
              <a:t> </a:t>
            </a:r>
            <a:r>
              <a:rPr lang="fr-FR" b="1" dirty="0">
                <a:solidFill>
                  <a:srgbClr val="193747"/>
                </a:solidFill>
              </a:rPr>
              <a:t>: SWITZERLAND, SCANDINAVIAN, US, SINGAPORE</a:t>
            </a:r>
          </a:p>
          <a:p>
            <a:pPr>
              <a:spcBef>
                <a:spcPts val="1200"/>
              </a:spcBef>
            </a:pPr>
            <a:r>
              <a:rPr lang="fr-FR" b="1" dirty="0">
                <a:solidFill>
                  <a:srgbClr val="C00000"/>
                </a:solidFill>
              </a:rPr>
              <a:t>TALENTS CITIES </a:t>
            </a:r>
            <a:r>
              <a:rPr lang="fr-FR" b="1" dirty="0">
                <a:solidFill>
                  <a:srgbClr val="193747"/>
                </a:solidFill>
              </a:rPr>
              <a:t>: US, SWITZERLAND</a:t>
            </a:r>
          </a:p>
          <a:p>
            <a:pPr>
              <a:spcBef>
                <a:spcPts val="1200"/>
              </a:spcBef>
            </a:pPr>
            <a:r>
              <a:rPr lang="fr-FR" b="1" dirty="0">
                <a:solidFill>
                  <a:srgbClr val="C00000"/>
                </a:solidFill>
              </a:rPr>
              <a:t>EMPLOYEE ENGAGEMENT </a:t>
            </a:r>
            <a:r>
              <a:rPr lang="fr-FR" b="1" dirty="0">
                <a:solidFill>
                  <a:srgbClr val="193747"/>
                </a:solidFill>
              </a:rPr>
              <a:t>: US, SCANDINAVIAN</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5E012EE6-C73D-A313-6329-552FA9B6F54E}"/>
              </a:ext>
            </a:extLst>
          </p:cNvPr>
          <p:cNvSpPr>
            <a:spLocks noGrp="1"/>
          </p:cNvSpPr>
          <p:nvPr>
            <p:ph type="body" idx="1"/>
          </p:nvPr>
        </p:nvSpPr>
        <p:spPr>
          <a:xfrm>
            <a:off x="1616475" y="1165536"/>
            <a:ext cx="5910899" cy="2391761"/>
          </a:xfrm>
        </p:spPr>
        <p:txBody>
          <a:bodyPr/>
          <a:lstStyle/>
          <a:p>
            <a:pPr>
              <a:buNone/>
            </a:pPr>
            <a:r>
              <a:rPr lang="fr-FR" sz="7200" dirty="0"/>
              <a:t>THANK YOU </a:t>
            </a:r>
          </a:p>
        </p:txBody>
      </p:sp>
    </p:spTree>
    <p:extLst>
      <p:ext uri="{BB962C8B-B14F-4D97-AF65-F5344CB8AC3E}">
        <p14:creationId xmlns:p14="http://schemas.microsoft.com/office/powerpoint/2010/main" val="39437697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body" idx="1"/>
          </p:nvPr>
        </p:nvSpPr>
        <p:spPr>
          <a:xfrm>
            <a:off x="1067954" y="116379"/>
            <a:ext cx="7008091" cy="3769800"/>
          </a:xfrm>
          <a:prstGeom prst="rect">
            <a:avLst/>
          </a:prstGeom>
        </p:spPr>
        <p:txBody>
          <a:bodyPr lIns="91425" tIns="91425" rIns="91425" bIns="91425" anchor="ctr" anchorCtr="0">
            <a:noAutofit/>
          </a:bodyPr>
          <a:lstStyle/>
          <a:p>
            <a:pPr>
              <a:lnSpc>
                <a:spcPct val="150000"/>
              </a:lnSpc>
              <a:buNone/>
            </a:pPr>
            <a:r>
              <a:rPr lang="en-US" sz="1800" b="1" i="0" dirty="0"/>
              <a:t>In 2018, for the first time (unprecedented in Europe!) a global study </a:t>
            </a:r>
          </a:p>
          <a:p>
            <a:pPr>
              <a:lnSpc>
                <a:spcPct val="150000"/>
              </a:lnSpc>
              <a:buNone/>
            </a:pPr>
            <a:r>
              <a:rPr lang="en-US" sz="1800" b="1" i="0" dirty="0"/>
              <a:t>on the state of quality in France compared to its European </a:t>
            </a:r>
          </a:p>
          <a:p>
            <a:pPr>
              <a:lnSpc>
                <a:spcPct val="150000"/>
              </a:lnSpc>
              <a:buNone/>
            </a:pPr>
            <a:r>
              <a:rPr lang="en-US" sz="1800" b="1" i="0" dirty="0"/>
              <a:t>and even global </a:t>
            </a:r>
            <a:r>
              <a:rPr lang="en-US" sz="1800" b="1" i="0" dirty="0" err="1"/>
              <a:t>neighbours</a:t>
            </a:r>
            <a:r>
              <a:rPr lang="en-US" sz="1800" b="1" i="0" dirty="0"/>
              <a:t>.</a:t>
            </a:r>
          </a:p>
          <a:p>
            <a:pPr>
              <a:lnSpc>
                <a:spcPct val="150000"/>
              </a:lnSpc>
              <a:buNone/>
            </a:pPr>
            <a:endParaRPr lang="en-US" sz="1800" b="1" i="0" dirty="0"/>
          </a:p>
          <a:p>
            <a:pPr>
              <a:lnSpc>
                <a:spcPct val="150000"/>
              </a:lnSpc>
              <a:buNone/>
            </a:pPr>
            <a:r>
              <a:rPr lang="en-US" sz="1800" b="1" i="0" dirty="0"/>
              <a:t>Inspired by the 4 axes of a Balanced Scorecard, </a:t>
            </a:r>
            <a:r>
              <a:rPr lang="en-US" sz="1800" b="1" i="0" dirty="0" err="1"/>
              <a:t>QualiBord</a:t>
            </a:r>
            <a:r>
              <a:rPr lang="en-US" sz="1800" b="1" i="0" dirty="0"/>
              <a:t> is based on 10 indicators to establish the performance diagnosis of the "French Organization" and gives the level reached in 2021 for the country.</a:t>
            </a:r>
          </a:p>
          <a:p>
            <a:pPr>
              <a:lnSpc>
                <a:spcPct val="150000"/>
              </a:lnSpc>
              <a:buNone/>
            </a:pPr>
            <a:endParaRPr lang="en-US" sz="1800" b="1" i="0" dirty="0"/>
          </a:p>
          <a:p>
            <a:pPr>
              <a:lnSpc>
                <a:spcPct val="150000"/>
              </a:lnSpc>
              <a:buNone/>
            </a:pPr>
            <a:r>
              <a:rPr lang="en-US" sz="1800" b="1" i="0" dirty="0"/>
              <a:t>Discover the fourth edition of the study, full of lessons learned!</a:t>
            </a:r>
            <a:endParaRPr lang="fr-FR" sz="1800" i="0" dirty="0"/>
          </a:p>
        </p:txBody>
      </p:sp>
      <p:sp>
        <p:nvSpPr>
          <p:cNvPr id="2" name="ZoneTexte 1">
            <a:extLst>
              <a:ext uri="{FF2B5EF4-FFF2-40B4-BE49-F238E27FC236}">
                <a16:creationId xmlns:a16="http://schemas.microsoft.com/office/drawing/2014/main" id="{CD18CB62-6C71-0EDD-AB1B-F2FB39406B1A}"/>
              </a:ext>
            </a:extLst>
          </p:cNvPr>
          <p:cNvSpPr txBox="1"/>
          <p:nvPr/>
        </p:nvSpPr>
        <p:spPr>
          <a:xfrm>
            <a:off x="7112000" y="4893998"/>
            <a:ext cx="2032000" cy="215444"/>
          </a:xfrm>
          <a:prstGeom prst="rect">
            <a:avLst/>
          </a:prstGeom>
          <a:noFill/>
        </p:spPr>
        <p:txBody>
          <a:bodyPr wrap="square" rtlCol="0">
            <a:spAutoFit/>
          </a:bodyPr>
          <a:lstStyle/>
          <a:p>
            <a:pPr algn="r"/>
            <a:r>
              <a:rPr lang="fr-FR" sz="800" i="1" dirty="0" err="1">
                <a:solidFill>
                  <a:srgbClr val="6283AB"/>
                </a:solidFill>
                <a:latin typeface="+mj-lt"/>
              </a:rPr>
              <a:t>Quali’Bord</a:t>
            </a:r>
            <a:r>
              <a:rPr lang="fr-FR" sz="800" i="1" dirty="0">
                <a:solidFill>
                  <a:srgbClr val="6283AB"/>
                </a:solidFill>
                <a:latin typeface="+mj-lt"/>
              </a:rPr>
              <a:t> 2022</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5721342" y="84164"/>
            <a:ext cx="3343047" cy="437345"/>
          </a:xfrm>
          <a:prstGeom prst="rect">
            <a:avLst/>
          </a:prstGeom>
        </p:spPr>
        <p:txBody>
          <a:bodyPr lIns="91425" tIns="91425" rIns="91425" bIns="91425" anchor="t" anchorCtr="0">
            <a:noAutofit/>
          </a:bodyPr>
          <a:lstStyle/>
          <a:p>
            <a:pPr lvl="0" algn="r">
              <a:spcBef>
                <a:spcPts val="0"/>
              </a:spcBef>
              <a:buNone/>
            </a:pPr>
            <a:r>
              <a:rPr lang="fr-FR" b="1" dirty="0"/>
              <a:t>METHOD</a:t>
            </a:r>
            <a:endParaRPr lang="en" b="1" dirty="0"/>
          </a:p>
        </p:txBody>
      </p:sp>
      <p:sp>
        <p:nvSpPr>
          <p:cNvPr id="92" name="Shape 92"/>
          <p:cNvSpPr txBox="1">
            <a:spLocks noGrp="1"/>
          </p:cNvSpPr>
          <p:nvPr>
            <p:ph type="body" idx="1"/>
          </p:nvPr>
        </p:nvSpPr>
        <p:spPr>
          <a:xfrm>
            <a:off x="5869359" y="1775582"/>
            <a:ext cx="3032608" cy="1245256"/>
          </a:xfrm>
          <a:prstGeom prst="rect">
            <a:avLst/>
          </a:prstGeom>
        </p:spPr>
        <p:txBody>
          <a:bodyPr lIns="91425" tIns="91425" rIns="91425" bIns="91425" anchor="t" anchorCtr="0">
            <a:noAutofit/>
          </a:bodyPr>
          <a:lstStyle/>
          <a:p>
            <a:pPr lvl="0" algn="ctr" rtl="0">
              <a:spcBef>
                <a:spcPts val="0"/>
              </a:spcBef>
              <a:buNone/>
            </a:pPr>
            <a:r>
              <a:rPr lang="fr-FR" sz="3000" b="1" dirty="0"/>
              <a:t>4 AXES</a:t>
            </a:r>
          </a:p>
          <a:p>
            <a:pPr lvl="0" algn="ctr" rtl="0">
              <a:spcBef>
                <a:spcPts val="0"/>
              </a:spcBef>
              <a:buNone/>
            </a:pPr>
            <a:r>
              <a:rPr lang="fr-FR" sz="3000" b="1" dirty="0"/>
              <a:t>10 INDICATORS</a:t>
            </a:r>
          </a:p>
        </p:txBody>
      </p:sp>
      <p:sp>
        <p:nvSpPr>
          <p:cNvPr id="5" name="ZoneTexte 4">
            <a:extLst>
              <a:ext uri="{FF2B5EF4-FFF2-40B4-BE49-F238E27FC236}">
                <a16:creationId xmlns:a16="http://schemas.microsoft.com/office/drawing/2014/main" id="{D6573D29-36C4-CF78-DF62-F9C782076652}"/>
              </a:ext>
            </a:extLst>
          </p:cNvPr>
          <p:cNvSpPr txBox="1"/>
          <p:nvPr/>
        </p:nvSpPr>
        <p:spPr>
          <a:xfrm>
            <a:off x="7112000" y="4893998"/>
            <a:ext cx="2032000" cy="215444"/>
          </a:xfrm>
          <a:prstGeom prst="rect">
            <a:avLst/>
          </a:prstGeom>
          <a:noFill/>
        </p:spPr>
        <p:txBody>
          <a:bodyPr wrap="square" rtlCol="0">
            <a:spAutoFit/>
          </a:bodyPr>
          <a:lstStyle/>
          <a:p>
            <a:pPr algn="r"/>
            <a:r>
              <a:rPr lang="fr-FR" sz="800" i="1" dirty="0" err="1">
                <a:solidFill>
                  <a:srgbClr val="6283AB"/>
                </a:solidFill>
                <a:latin typeface="+mj-lt"/>
              </a:rPr>
              <a:t>Quali’Bord</a:t>
            </a:r>
            <a:r>
              <a:rPr lang="fr-FR" sz="800" i="1" dirty="0">
                <a:solidFill>
                  <a:srgbClr val="6283AB"/>
                </a:solidFill>
                <a:latin typeface="+mj-lt"/>
              </a:rPr>
              <a:t> 2022</a:t>
            </a:r>
          </a:p>
        </p:txBody>
      </p:sp>
      <p:pic>
        <p:nvPicPr>
          <p:cNvPr id="9" name="Image 8">
            <a:extLst>
              <a:ext uri="{FF2B5EF4-FFF2-40B4-BE49-F238E27FC236}">
                <a16:creationId xmlns:a16="http://schemas.microsoft.com/office/drawing/2014/main" id="{C0A22F93-3CC3-4849-8452-28B52A457798}"/>
              </a:ext>
            </a:extLst>
          </p:cNvPr>
          <p:cNvPicPr>
            <a:picLocks noChangeAspect="1"/>
          </p:cNvPicPr>
          <p:nvPr/>
        </p:nvPicPr>
        <p:blipFill>
          <a:blip r:embed="rId3"/>
          <a:stretch>
            <a:fillRect/>
          </a:stretch>
        </p:blipFill>
        <p:spPr>
          <a:xfrm>
            <a:off x="792571" y="133243"/>
            <a:ext cx="4953000" cy="4877013"/>
          </a:xfrm>
          <a:prstGeom prst="rect">
            <a:avLst/>
          </a:prstGeom>
        </p:spPr>
      </p:pic>
      <p:sp>
        <p:nvSpPr>
          <p:cNvPr id="10" name="Rectangle 9">
            <a:extLst>
              <a:ext uri="{FF2B5EF4-FFF2-40B4-BE49-F238E27FC236}">
                <a16:creationId xmlns:a16="http://schemas.microsoft.com/office/drawing/2014/main" id="{6AA04132-93A0-5269-AF47-658861A22326}"/>
              </a:ext>
            </a:extLst>
          </p:cNvPr>
          <p:cNvSpPr/>
          <p:nvPr/>
        </p:nvSpPr>
        <p:spPr>
          <a:xfrm>
            <a:off x="9025755" y="193965"/>
            <a:ext cx="118245" cy="327544"/>
          </a:xfrm>
          <a:prstGeom prst="rect">
            <a:avLst/>
          </a:prstGeom>
          <a:solidFill>
            <a:srgbClr val="193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4" name="Image 3">
            <a:extLst>
              <a:ext uri="{FF2B5EF4-FFF2-40B4-BE49-F238E27FC236}">
                <a16:creationId xmlns:a16="http://schemas.microsoft.com/office/drawing/2014/main" id="{1FA29DA2-09F5-E1BC-588B-71D48BA0447A}"/>
              </a:ext>
            </a:extLst>
          </p:cNvPr>
          <p:cNvPicPr>
            <a:picLocks noChangeAspect="1"/>
          </p:cNvPicPr>
          <p:nvPr/>
        </p:nvPicPr>
        <p:blipFill>
          <a:blip r:embed="rId3"/>
          <a:stretch>
            <a:fillRect/>
          </a:stretch>
        </p:blipFill>
        <p:spPr>
          <a:xfrm>
            <a:off x="1207478" y="1141611"/>
            <a:ext cx="6811108" cy="3123052"/>
          </a:xfrm>
          <a:prstGeom prst="rect">
            <a:avLst/>
          </a:prstGeom>
        </p:spPr>
      </p:pic>
      <p:sp>
        <p:nvSpPr>
          <p:cNvPr id="9" name="ZoneTexte 8">
            <a:extLst>
              <a:ext uri="{FF2B5EF4-FFF2-40B4-BE49-F238E27FC236}">
                <a16:creationId xmlns:a16="http://schemas.microsoft.com/office/drawing/2014/main" id="{D14C1E74-D301-EF65-E510-C5A53C8E893C}"/>
              </a:ext>
            </a:extLst>
          </p:cNvPr>
          <p:cNvSpPr txBox="1"/>
          <p:nvPr/>
        </p:nvSpPr>
        <p:spPr>
          <a:xfrm>
            <a:off x="7112000" y="4893998"/>
            <a:ext cx="2032000" cy="215444"/>
          </a:xfrm>
          <a:prstGeom prst="rect">
            <a:avLst/>
          </a:prstGeom>
          <a:noFill/>
        </p:spPr>
        <p:txBody>
          <a:bodyPr wrap="square" rtlCol="0">
            <a:spAutoFit/>
          </a:bodyPr>
          <a:lstStyle/>
          <a:p>
            <a:pPr algn="r"/>
            <a:r>
              <a:rPr lang="fr-FR" sz="800" i="1" dirty="0" err="1">
                <a:solidFill>
                  <a:srgbClr val="6283AB"/>
                </a:solidFill>
                <a:latin typeface="+mj-lt"/>
              </a:rPr>
              <a:t>Quali’Bord</a:t>
            </a:r>
            <a:r>
              <a:rPr lang="fr-FR" sz="800" i="1" dirty="0">
                <a:solidFill>
                  <a:srgbClr val="6283AB"/>
                </a:solidFill>
                <a:latin typeface="+mj-lt"/>
              </a:rPr>
              <a:t> 2022</a:t>
            </a:r>
          </a:p>
        </p:txBody>
      </p:sp>
      <p:sp>
        <p:nvSpPr>
          <p:cNvPr id="6" name="ZoneTexte 5">
            <a:extLst>
              <a:ext uri="{FF2B5EF4-FFF2-40B4-BE49-F238E27FC236}">
                <a16:creationId xmlns:a16="http://schemas.microsoft.com/office/drawing/2014/main" id="{22A4F296-2F86-C193-9B74-6B033D467E3C}"/>
              </a:ext>
            </a:extLst>
          </p:cNvPr>
          <p:cNvSpPr txBox="1"/>
          <p:nvPr/>
        </p:nvSpPr>
        <p:spPr>
          <a:xfrm>
            <a:off x="1602716" y="134748"/>
            <a:ext cx="7457674" cy="461665"/>
          </a:xfrm>
          <a:prstGeom prst="rect">
            <a:avLst/>
          </a:prstGeom>
          <a:noFill/>
        </p:spPr>
        <p:txBody>
          <a:bodyPr wrap="square">
            <a:spAutoFit/>
          </a:bodyPr>
          <a:lstStyle/>
          <a:p>
            <a:pPr algn="r"/>
            <a:r>
              <a:rPr lang="fr-FR" sz="2400" b="1" dirty="0">
                <a:solidFill>
                  <a:srgbClr val="07274E"/>
                </a:solidFill>
                <a:latin typeface="+mj-lt"/>
                <a:sym typeface="Dosis"/>
              </a:rPr>
              <a:t>GSC-GLOBAL SUSTAINABLE COMPETITIVENESS</a:t>
            </a:r>
          </a:p>
        </p:txBody>
      </p:sp>
      <p:sp>
        <p:nvSpPr>
          <p:cNvPr id="3" name="Rectangle 2">
            <a:extLst>
              <a:ext uri="{FF2B5EF4-FFF2-40B4-BE49-F238E27FC236}">
                <a16:creationId xmlns:a16="http://schemas.microsoft.com/office/drawing/2014/main" id="{78CA4738-D349-841B-EBDC-A66F26D4351F}"/>
              </a:ext>
            </a:extLst>
          </p:cNvPr>
          <p:cNvSpPr/>
          <p:nvPr/>
        </p:nvSpPr>
        <p:spPr>
          <a:xfrm>
            <a:off x="9025755" y="193965"/>
            <a:ext cx="118245" cy="327544"/>
          </a:xfrm>
          <a:prstGeom prst="rect">
            <a:avLst/>
          </a:prstGeom>
          <a:solidFill>
            <a:srgbClr val="193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 name="Image 10" descr="Une image contenant texte&#10;&#10;Description générée automatiquement">
            <a:extLst>
              <a:ext uri="{FF2B5EF4-FFF2-40B4-BE49-F238E27FC236}">
                <a16:creationId xmlns:a16="http://schemas.microsoft.com/office/drawing/2014/main" id="{8C1C8E7E-2150-0828-B6B3-76D5EE172C8C}"/>
              </a:ext>
            </a:extLst>
          </p:cNvPr>
          <p:cNvPicPr>
            <a:picLocks noChangeAspect="1"/>
          </p:cNvPicPr>
          <p:nvPr/>
        </p:nvPicPr>
        <p:blipFill>
          <a:blip r:embed="rId4"/>
          <a:stretch>
            <a:fillRect/>
          </a:stretch>
        </p:blipFill>
        <p:spPr>
          <a:xfrm>
            <a:off x="6854422" y="2571750"/>
            <a:ext cx="1703589" cy="1476011"/>
          </a:xfrm>
          <a:prstGeom prst="rect">
            <a:avLst/>
          </a:prstGeom>
        </p:spPr>
      </p:pic>
      <p:pic>
        <p:nvPicPr>
          <p:cNvPr id="12" name="Image 11">
            <a:extLst>
              <a:ext uri="{FF2B5EF4-FFF2-40B4-BE49-F238E27FC236}">
                <a16:creationId xmlns:a16="http://schemas.microsoft.com/office/drawing/2014/main" id="{02DE8E82-B847-2509-6479-BD75E36CAE2F}"/>
              </a:ext>
            </a:extLst>
          </p:cNvPr>
          <p:cNvPicPr>
            <a:picLocks noChangeAspect="1"/>
          </p:cNvPicPr>
          <p:nvPr/>
        </p:nvPicPr>
        <p:blipFill>
          <a:blip r:embed="rId5"/>
          <a:stretch>
            <a:fillRect/>
          </a:stretch>
        </p:blipFill>
        <p:spPr>
          <a:xfrm>
            <a:off x="776777" y="88750"/>
            <a:ext cx="1093587" cy="524670"/>
          </a:xfrm>
          <a:prstGeom prst="rect">
            <a:avLst/>
          </a:prstGeom>
        </p:spPr>
      </p:pic>
      <p:sp>
        <p:nvSpPr>
          <p:cNvPr id="5" name="ZoneTexte 4">
            <a:extLst>
              <a:ext uri="{FF2B5EF4-FFF2-40B4-BE49-F238E27FC236}">
                <a16:creationId xmlns:a16="http://schemas.microsoft.com/office/drawing/2014/main" id="{28AA62C9-351C-C3E8-D645-FBA5FD3D4BA1}"/>
              </a:ext>
            </a:extLst>
          </p:cNvPr>
          <p:cNvSpPr txBox="1"/>
          <p:nvPr/>
        </p:nvSpPr>
        <p:spPr>
          <a:xfrm>
            <a:off x="3898593" y="1295240"/>
            <a:ext cx="1872629" cy="800219"/>
          </a:xfrm>
          <a:prstGeom prst="rect">
            <a:avLst/>
          </a:prstGeom>
          <a:noFill/>
          <a:ln>
            <a:solidFill>
              <a:schemeClr val="accent1"/>
            </a:solidFill>
          </a:ln>
        </p:spPr>
        <p:txBody>
          <a:bodyPr wrap="none" rtlCol="0">
            <a:spAutoFit/>
          </a:bodyPr>
          <a:lstStyle/>
          <a:p>
            <a:r>
              <a:rPr lang="fr-FR" sz="1800" b="1" dirty="0">
                <a:solidFill>
                  <a:srgbClr val="0070C0"/>
                </a:solidFill>
                <a:latin typeface="+mn-lt"/>
              </a:rPr>
              <a:t>UK 2021 #17</a:t>
            </a:r>
          </a:p>
          <a:p>
            <a:r>
              <a:rPr lang="fr-FR" sz="2800" b="1" dirty="0">
                <a:solidFill>
                  <a:srgbClr val="0070C0"/>
                </a:solidFill>
                <a:latin typeface="+mn-lt"/>
              </a:rPr>
              <a:t>UK 2022 #7</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8" name="ZoneTexte 7">
            <a:extLst>
              <a:ext uri="{FF2B5EF4-FFF2-40B4-BE49-F238E27FC236}">
                <a16:creationId xmlns:a16="http://schemas.microsoft.com/office/drawing/2014/main" id="{D636A33F-45E7-BCB9-8371-BD75B658F73B}"/>
              </a:ext>
            </a:extLst>
          </p:cNvPr>
          <p:cNvSpPr txBox="1"/>
          <p:nvPr/>
        </p:nvSpPr>
        <p:spPr>
          <a:xfrm>
            <a:off x="7112000" y="4893998"/>
            <a:ext cx="2032000" cy="215444"/>
          </a:xfrm>
          <a:prstGeom prst="rect">
            <a:avLst/>
          </a:prstGeom>
          <a:noFill/>
        </p:spPr>
        <p:txBody>
          <a:bodyPr wrap="square" rtlCol="0">
            <a:spAutoFit/>
          </a:bodyPr>
          <a:lstStyle/>
          <a:p>
            <a:pPr algn="r"/>
            <a:r>
              <a:rPr lang="fr-FR" sz="800" i="1" dirty="0" err="1">
                <a:solidFill>
                  <a:srgbClr val="6283AB"/>
                </a:solidFill>
                <a:latin typeface="+mj-lt"/>
              </a:rPr>
              <a:t>Quali’Bord</a:t>
            </a:r>
            <a:r>
              <a:rPr lang="fr-FR" sz="800" i="1" dirty="0">
                <a:solidFill>
                  <a:srgbClr val="6283AB"/>
                </a:solidFill>
                <a:latin typeface="+mj-lt"/>
              </a:rPr>
              <a:t> 2022</a:t>
            </a:r>
          </a:p>
        </p:txBody>
      </p:sp>
      <p:sp>
        <p:nvSpPr>
          <p:cNvPr id="11" name="ZoneTexte 10">
            <a:extLst>
              <a:ext uri="{FF2B5EF4-FFF2-40B4-BE49-F238E27FC236}">
                <a16:creationId xmlns:a16="http://schemas.microsoft.com/office/drawing/2014/main" id="{3B51D727-6D71-D502-4DD3-A45DE412A546}"/>
              </a:ext>
            </a:extLst>
          </p:cNvPr>
          <p:cNvSpPr txBox="1"/>
          <p:nvPr/>
        </p:nvSpPr>
        <p:spPr>
          <a:xfrm>
            <a:off x="1602716" y="134748"/>
            <a:ext cx="7457674" cy="461665"/>
          </a:xfrm>
          <a:prstGeom prst="rect">
            <a:avLst/>
          </a:prstGeom>
          <a:noFill/>
        </p:spPr>
        <p:txBody>
          <a:bodyPr wrap="square">
            <a:spAutoFit/>
          </a:bodyPr>
          <a:lstStyle/>
          <a:p>
            <a:pPr algn="r"/>
            <a:r>
              <a:rPr lang="fr-FR" sz="2400" b="1" dirty="0">
                <a:solidFill>
                  <a:srgbClr val="07274E"/>
                </a:solidFill>
                <a:latin typeface="+mj-lt"/>
                <a:sym typeface="Dosis"/>
              </a:rPr>
              <a:t>GSC-GLOBAL SUSTAINABLE COMPETITIVENESS</a:t>
            </a:r>
          </a:p>
        </p:txBody>
      </p:sp>
      <p:sp>
        <p:nvSpPr>
          <p:cNvPr id="19" name="Rectangle 18">
            <a:extLst>
              <a:ext uri="{FF2B5EF4-FFF2-40B4-BE49-F238E27FC236}">
                <a16:creationId xmlns:a16="http://schemas.microsoft.com/office/drawing/2014/main" id="{FE16C95B-4FF2-3B1A-C7FE-25F54E70A76E}"/>
              </a:ext>
            </a:extLst>
          </p:cNvPr>
          <p:cNvSpPr/>
          <p:nvPr/>
        </p:nvSpPr>
        <p:spPr>
          <a:xfrm>
            <a:off x="9025755" y="193965"/>
            <a:ext cx="118245" cy="327544"/>
          </a:xfrm>
          <a:prstGeom prst="rect">
            <a:avLst/>
          </a:prstGeom>
          <a:solidFill>
            <a:srgbClr val="193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3" name="Image 22">
            <a:extLst>
              <a:ext uri="{FF2B5EF4-FFF2-40B4-BE49-F238E27FC236}">
                <a16:creationId xmlns:a16="http://schemas.microsoft.com/office/drawing/2014/main" id="{32DF680A-04A9-FEB4-D3A3-44B966E009E7}"/>
              </a:ext>
            </a:extLst>
          </p:cNvPr>
          <p:cNvPicPr>
            <a:picLocks noChangeAspect="1"/>
          </p:cNvPicPr>
          <p:nvPr/>
        </p:nvPicPr>
        <p:blipFill>
          <a:blip r:embed="rId3"/>
          <a:stretch>
            <a:fillRect/>
          </a:stretch>
        </p:blipFill>
        <p:spPr>
          <a:xfrm>
            <a:off x="1111545" y="1880617"/>
            <a:ext cx="7356314" cy="2795042"/>
          </a:xfrm>
          <a:prstGeom prst="rect">
            <a:avLst/>
          </a:prstGeom>
        </p:spPr>
      </p:pic>
      <p:pic>
        <p:nvPicPr>
          <p:cNvPr id="21" name="Image 20">
            <a:extLst>
              <a:ext uri="{FF2B5EF4-FFF2-40B4-BE49-F238E27FC236}">
                <a16:creationId xmlns:a16="http://schemas.microsoft.com/office/drawing/2014/main" id="{23B97807-38C8-24A0-2B64-5561865D068C}"/>
              </a:ext>
            </a:extLst>
          </p:cNvPr>
          <p:cNvPicPr>
            <a:picLocks noChangeAspect="1"/>
          </p:cNvPicPr>
          <p:nvPr/>
        </p:nvPicPr>
        <p:blipFill>
          <a:blip r:embed="rId4"/>
          <a:stretch>
            <a:fillRect/>
          </a:stretch>
        </p:blipFill>
        <p:spPr>
          <a:xfrm>
            <a:off x="7662612" y="821420"/>
            <a:ext cx="1208454" cy="1089311"/>
          </a:xfrm>
          <a:prstGeom prst="rect">
            <a:avLst/>
          </a:prstGeom>
        </p:spPr>
      </p:pic>
      <p:pic>
        <p:nvPicPr>
          <p:cNvPr id="24" name="Image 23">
            <a:extLst>
              <a:ext uri="{FF2B5EF4-FFF2-40B4-BE49-F238E27FC236}">
                <a16:creationId xmlns:a16="http://schemas.microsoft.com/office/drawing/2014/main" id="{B9AD4B87-D948-08F2-6D5F-D7E9CDF0E419}"/>
              </a:ext>
            </a:extLst>
          </p:cNvPr>
          <p:cNvPicPr>
            <a:picLocks noChangeAspect="1"/>
          </p:cNvPicPr>
          <p:nvPr/>
        </p:nvPicPr>
        <p:blipFill>
          <a:blip r:embed="rId5"/>
          <a:stretch>
            <a:fillRect/>
          </a:stretch>
        </p:blipFill>
        <p:spPr>
          <a:xfrm>
            <a:off x="776777" y="88750"/>
            <a:ext cx="1093587" cy="524670"/>
          </a:xfrm>
          <a:prstGeom prst="rect">
            <a:avLst/>
          </a:prstGeom>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Image 20">
            <a:extLst>
              <a:ext uri="{FF2B5EF4-FFF2-40B4-BE49-F238E27FC236}">
                <a16:creationId xmlns:a16="http://schemas.microsoft.com/office/drawing/2014/main" id="{0E69F501-6C8A-57B1-B703-56443EE595B8}"/>
              </a:ext>
            </a:extLst>
          </p:cNvPr>
          <p:cNvPicPr>
            <a:picLocks noChangeAspect="1"/>
          </p:cNvPicPr>
          <p:nvPr/>
        </p:nvPicPr>
        <p:blipFill>
          <a:blip r:embed="rId2"/>
          <a:stretch>
            <a:fillRect/>
          </a:stretch>
        </p:blipFill>
        <p:spPr>
          <a:xfrm>
            <a:off x="1213379" y="521509"/>
            <a:ext cx="5077950" cy="4503870"/>
          </a:xfrm>
          <a:prstGeom prst="rect">
            <a:avLst/>
          </a:prstGeom>
        </p:spPr>
      </p:pic>
      <p:sp>
        <p:nvSpPr>
          <p:cNvPr id="4" name="Espace réservé du numéro de diapositive 3">
            <a:extLst>
              <a:ext uri="{FF2B5EF4-FFF2-40B4-BE49-F238E27FC236}">
                <a16:creationId xmlns:a16="http://schemas.microsoft.com/office/drawing/2014/main" id="{245FB033-B2C4-74EF-FA0D-01E65339EC89}"/>
              </a:ext>
            </a:extLst>
          </p:cNvPr>
          <p:cNvSpPr>
            <a:spLocks noGrp="1"/>
          </p:cNvSpPr>
          <p:nvPr>
            <p:ph type="sldNum" idx="12"/>
          </p:nvPr>
        </p:nvSpPr>
        <p:spPr>
          <a:xfrm>
            <a:off x="0" y="5597"/>
            <a:ext cx="669599" cy="1139999"/>
          </a:xfrm>
        </p:spPr>
        <p:txBody>
          <a:bodyPr/>
          <a:lstStyle/>
          <a:p>
            <a:fld id="{00000000-1234-1234-1234-123412341234}" type="slidenum">
              <a:rPr lang="en" smtClean="0"/>
              <a:pPr/>
              <a:t>6</a:t>
            </a:fld>
            <a:endParaRPr lang="en" dirty="0"/>
          </a:p>
        </p:txBody>
      </p:sp>
      <p:sp>
        <p:nvSpPr>
          <p:cNvPr id="2" name="Titre 1">
            <a:extLst>
              <a:ext uri="{FF2B5EF4-FFF2-40B4-BE49-F238E27FC236}">
                <a16:creationId xmlns:a16="http://schemas.microsoft.com/office/drawing/2014/main" id="{1A960736-FC5A-976E-E900-3DB9A8E88F1A}"/>
              </a:ext>
            </a:extLst>
          </p:cNvPr>
          <p:cNvSpPr>
            <a:spLocks noGrp="1"/>
          </p:cNvSpPr>
          <p:nvPr>
            <p:ph type="title"/>
          </p:nvPr>
        </p:nvSpPr>
        <p:spPr>
          <a:xfrm>
            <a:off x="6242626" y="1613212"/>
            <a:ext cx="1272190" cy="518885"/>
          </a:xfrm>
        </p:spPr>
        <p:txBody>
          <a:bodyPr/>
          <a:lstStyle/>
          <a:p>
            <a:pPr algn="r"/>
            <a:r>
              <a:rPr lang="fr-FR" sz="2000" b="1" dirty="0"/>
              <a:t>SCORES BY PILAR</a:t>
            </a:r>
          </a:p>
        </p:txBody>
      </p:sp>
      <p:sp>
        <p:nvSpPr>
          <p:cNvPr id="9" name="ZoneTexte 8">
            <a:extLst>
              <a:ext uri="{FF2B5EF4-FFF2-40B4-BE49-F238E27FC236}">
                <a16:creationId xmlns:a16="http://schemas.microsoft.com/office/drawing/2014/main" id="{4839CBB7-C493-D5B5-8A32-257C3AF59BB5}"/>
              </a:ext>
            </a:extLst>
          </p:cNvPr>
          <p:cNvSpPr txBox="1"/>
          <p:nvPr/>
        </p:nvSpPr>
        <p:spPr>
          <a:xfrm>
            <a:off x="7112000" y="4893998"/>
            <a:ext cx="2032000" cy="215444"/>
          </a:xfrm>
          <a:prstGeom prst="rect">
            <a:avLst/>
          </a:prstGeom>
          <a:noFill/>
        </p:spPr>
        <p:txBody>
          <a:bodyPr wrap="square" rtlCol="0">
            <a:spAutoFit/>
          </a:bodyPr>
          <a:lstStyle/>
          <a:p>
            <a:pPr algn="r"/>
            <a:r>
              <a:rPr lang="fr-FR" sz="800" i="1" dirty="0" err="1">
                <a:solidFill>
                  <a:srgbClr val="6283AB"/>
                </a:solidFill>
                <a:latin typeface="+mj-lt"/>
              </a:rPr>
              <a:t>Quali’Bord</a:t>
            </a:r>
            <a:r>
              <a:rPr lang="fr-FR" sz="800" i="1" dirty="0">
                <a:solidFill>
                  <a:srgbClr val="6283AB"/>
                </a:solidFill>
                <a:latin typeface="+mj-lt"/>
              </a:rPr>
              <a:t> 2022</a:t>
            </a:r>
          </a:p>
        </p:txBody>
      </p:sp>
      <p:sp>
        <p:nvSpPr>
          <p:cNvPr id="12" name="ZoneTexte 11">
            <a:extLst>
              <a:ext uri="{FF2B5EF4-FFF2-40B4-BE49-F238E27FC236}">
                <a16:creationId xmlns:a16="http://schemas.microsoft.com/office/drawing/2014/main" id="{405B7293-3343-5F20-65FD-8EFC3B01019F}"/>
              </a:ext>
            </a:extLst>
          </p:cNvPr>
          <p:cNvSpPr txBox="1"/>
          <p:nvPr/>
        </p:nvSpPr>
        <p:spPr>
          <a:xfrm>
            <a:off x="1602716" y="134748"/>
            <a:ext cx="7457674" cy="461665"/>
          </a:xfrm>
          <a:prstGeom prst="rect">
            <a:avLst/>
          </a:prstGeom>
          <a:noFill/>
        </p:spPr>
        <p:txBody>
          <a:bodyPr wrap="square">
            <a:spAutoFit/>
          </a:bodyPr>
          <a:lstStyle/>
          <a:p>
            <a:pPr algn="r"/>
            <a:r>
              <a:rPr lang="fr-FR" sz="2400" b="1" dirty="0">
                <a:solidFill>
                  <a:srgbClr val="07274E"/>
                </a:solidFill>
                <a:latin typeface="+mj-lt"/>
                <a:sym typeface="Dosis"/>
              </a:rPr>
              <a:t>GSC-GLOBAL SUSTAINABLE COMPETITIVENESS</a:t>
            </a:r>
          </a:p>
        </p:txBody>
      </p:sp>
      <p:sp>
        <p:nvSpPr>
          <p:cNvPr id="14" name="Rectangle 13">
            <a:extLst>
              <a:ext uri="{FF2B5EF4-FFF2-40B4-BE49-F238E27FC236}">
                <a16:creationId xmlns:a16="http://schemas.microsoft.com/office/drawing/2014/main" id="{583D68A3-F226-DE24-37C5-F3EF122807EB}"/>
              </a:ext>
            </a:extLst>
          </p:cNvPr>
          <p:cNvSpPr/>
          <p:nvPr/>
        </p:nvSpPr>
        <p:spPr>
          <a:xfrm>
            <a:off x="9025755" y="193965"/>
            <a:ext cx="118245" cy="327544"/>
          </a:xfrm>
          <a:prstGeom prst="rect">
            <a:avLst/>
          </a:prstGeom>
          <a:solidFill>
            <a:srgbClr val="193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a:extLst>
              <a:ext uri="{FF2B5EF4-FFF2-40B4-BE49-F238E27FC236}">
                <a16:creationId xmlns:a16="http://schemas.microsoft.com/office/drawing/2014/main" id="{D4BA925F-E49B-FF92-76CD-CFCFA6942C47}"/>
              </a:ext>
            </a:extLst>
          </p:cNvPr>
          <p:cNvSpPr txBox="1"/>
          <p:nvPr/>
        </p:nvSpPr>
        <p:spPr>
          <a:xfrm>
            <a:off x="2820905" y="575596"/>
            <a:ext cx="986167" cy="523220"/>
          </a:xfrm>
          <a:prstGeom prst="rect">
            <a:avLst/>
          </a:prstGeom>
          <a:noFill/>
        </p:spPr>
        <p:txBody>
          <a:bodyPr wrap="none" rtlCol="0">
            <a:spAutoFit/>
          </a:bodyPr>
          <a:lstStyle/>
          <a:p>
            <a:r>
              <a:rPr lang="fr-FR" b="1" dirty="0">
                <a:solidFill>
                  <a:srgbClr val="0070C0"/>
                </a:solidFill>
                <a:latin typeface="+mn-lt"/>
              </a:rPr>
              <a:t>UK21 #129</a:t>
            </a:r>
          </a:p>
          <a:p>
            <a:r>
              <a:rPr lang="fr-FR" b="1" dirty="0">
                <a:solidFill>
                  <a:srgbClr val="0070C0"/>
                </a:solidFill>
                <a:latin typeface="+mn-lt"/>
              </a:rPr>
              <a:t>UK22 #88</a:t>
            </a:r>
          </a:p>
        </p:txBody>
      </p:sp>
      <p:sp>
        <p:nvSpPr>
          <p:cNvPr id="5" name="ZoneTexte 4">
            <a:extLst>
              <a:ext uri="{FF2B5EF4-FFF2-40B4-BE49-F238E27FC236}">
                <a16:creationId xmlns:a16="http://schemas.microsoft.com/office/drawing/2014/main" id="{40F1210A-B58A-6BAC-35E6-D4612A676B3B}"/>
              </a:ext>
            </a:extLst>
          </p:cNvPr>
          <p:cNvSpPr txBox="1"/>
          <p:nvPr/>
        </p:nvSpPr>
        <p:spPr>
          <a:xfrm>
            <a:off x="2820905" y="1402771"/>
            <a:ext cx="803425" cy="523220"/>
          </a:xfrm>
          <a:prstGeom prst="rect">
            <a:avLst/>
          </a:prstGeom>
          <a:noFill/>
        </p:spPr>
        <p:txBody>
          <a:bodyPr wrap="none" rtlCol="0">
            <a:spAutoFit/>
          </a:bodyPr>
          <a:lstStyle/>
          <a:p>
            <a:r>
              <a:rPr lang="fr-FR" b="1" dirty="0">
                <a:solidFill>
                  <a:srgbClr val="0070C0"/>
                </a:solidFill>
                <a:latin typeface="+mn-lt"/>
              </a:rPr>
              <a:t>UK21 #8</a:t>
            </a:r>
          </a:p>
          <a:p>
            <a:r>
              <a:rPr lang="fr-FR" b="1" dirty="0">
                <a:solidFill>
                  <a:srgbClr val="FF6600"/>
                </a:solidFill>
                <a:latin typeface="+mn-lt"/>
              </a:rPr>
              <a:t>UK22 #1</a:t>
            </a:r>
          </a:p>
        </p:txBody>
      </p:sp>
      <p:sp>
        <p:nvSpPr>
          <p:cNvPr id="6" name="ZoneTexte 5">
            <a:extLst>
              <a:ext uri="{FF2B5EF4-FFF2-40B4-BE49-F238E27FC236}">
                <a16:creationId xmlns:a16="http://schemas.microsoft.com/office/drawing/2014/main" id="{6C4B98EB-40D1-B08C-12D3-1DB6D4A07A2E}"/>
              </a:ext>
            </a:extLst>
          </p:cNvPr>
          <p:cNvSpPr txBox="1"/>
          <p:nvPr/>
        </p:nvSpPr>
        <p:spPr>
          <a:xfrm>
            <a:off x="848449" y="2571750"/>
            <a:ext cx="803425" cy="523220"/>
          </a:xfrm>
          <a:prstGeom prst="rect">
            <a:avLst/>
          </a:prstGeom>
          <a:noFill/>
        </p:spPr>
        <p:txBody>
          <a:bodyPr wrap="none" rtlCol="0">
            <a:spAutoFit/>
          </a:bodyPr>
          <a:lstStyle/>
          <a:p>
            <a:r>
              <a:rPr lang="fr-FR" b="1" dirty="0">
                <a:solidFill>
                  <a:srgbClr val="0070C0"/>
                </a:solidFill>
                <a:latin typeface="+mn-lt"/>
              </a:rPr>
              <a:t>UK21 #6</a:t>
            </a:r>
          </a:p>
          <a:p>
            <a:r>
              <a:rPr lang="fr-FR" b="1" dirty="0">
                <a:solidFill>
                  <a:srgbClr val="0070C0"/>
                </a:solidFill>
                <a:latin typeface="+mn-lt"/>
              </a:rPr>
              <a:t>UK22 #4</a:t>
            </a:r>
          </a:p>
        </p:txBody>
      </p:sp>
      <p:sp>
        <p:nvSpPr>
          <p:cNvPr id="7" name="ZoneTexte 6">
            <a:extLst>
              <a:ext uri="{FF2B5EF4-FFF2-40B4-BE49-F238E27FC236}">
                <a16:creationId xmlns:a16="http://schemas.microsoft.com/office/drawing/2014/main" id="{E3EC7BE3-06C1-4BC0-1639-3F7EB516494E}"/>
              </a:ext>
            </a:extLst>
          </p:cNvPr>
          <p:cNvSpPr txBox="1"/>
          <p:nvPr/>
        </p:nvSpPr>
        <p:spPr>
          <a:xfrm>
            <a:off x="848449" y="3536954"/>
            <a:ext cx="894797" cy="523220"/>
          </a:xfrm>
          <a:prstGeom prst="rect">
            <a:avLst/>
          </a:prstGeom>
          <a:noFill/>
        </p:spPr>
        <p:txBody>
          <a:bodyPr wrap="none" rtlCol="0">
            <a:spAutoFit/>
          </a:bodyPr>
          <a:lstStyle/>
          <a:p>
            <a:r>
              <a:rPr lang="fr-FR" b="1" dirty="0">
                <a:solidFill>
                  <a:srgbClr val="0070C0"/>
                </a:solidFill>
                <a:latin typeface="+mn-lt"/>
              </a:rPr>
              <a:t>UK21 #46</a:t>
            </a:r>
          </a:p>
          <a:p>
            <a:r>
              <a:rPr lang="fr-FR" b="1" dirty="0">
                <a:solidFill>
                  <a:srgbClr val="0070C0"/>
                </a:solidFill>
                <a:latin typeface="+mn-lt"/>
              </a:rPr>
              <a:t>UK22 #51</a:t>
            </a:r>
          </a:p>
        </p:txBody>
      </p:sp>
      <p:sp>
        <p:nvSpPr>
          <p:cNvPr id="8" name="ZoneTexte 7">
            <a:extLst>
              <a:ext uri="{FF2B5EF4-FFF2-40B4-BE49-F238E27FC236}">
                <a16:creationId xmlns:a16="http://schemas.microsoft.com/office/drawing/2014/main" id="{CF8B832B-085D-984A-0F9B-1D036FA57B06}"/>
              </a:ext>
            </a:extLst>
          </p:cNvPr>
          <p:cNvSpPr txBox="1"/>
          <p:nvPr/>
        </p:nvSpPr>
        <p:spPr>
          <a:xfrm>
            <a:off x="848449" y="4464251"/>
            <a:ext cx="894797" cy="523220"/>
          </a:xfrm>
          <a:prstGeom prst="rect">
            <a:avLst/>
          </a:prstGeom>
          <a:noFill/>
        </p:spPr>
        <p:txBody>
          <a:bodyPr wrap="none" rtlCol="0">
            <a:spAutoFit/>
          </a:bodyPr>
          <a:lstStyle/>
          <a:p>
            <a:r>
              <a:rPr lang="fr-FR" b="1" dirty="0">
                <a:solidFill>
                  <a:srgbClr val="0070C0"/>
                </a:solidFill>
                <a:latin typeface="+mn-lt"/>
              </a:rPr>
              <a:t>UK21 #62</a:t>
            </a:r>
          </a:p>
          <a:p>
            <a:r>
              <a:rPr lang="fr-FR" b="1" dirty="0">
                <a:solidFill>
                  <a:srgbClr val="0070C0"/>
                </a:solidFill>
                <a:latin typeface="+mn-lt"/>
              </a:rPr>
              <a:t>UK22 #62</a:t>
            </a:r>
          </a:p>
        </p:txBody>
      </p:sp>
    </p:spTree>
    <p:extLst>
      <p:ext uri="{BB962C8B-B14F-4D97-AF65-F5344CB8AC3E}">
        <p14:creationId xmlns:p14="http://schemas.microsoft.com/office/powerpoint/2010/main" val="334480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EA3806AB-8CAE-1AE7-0A29-9D484C597F50}"/>
              </a:ext>
            </a:extLst>
          </p:cNvPr>
          <p:cNvPicPr>
            <a:picLocks noChangeAspect="1"/>
          </p:cNvPicPr>
          <p:nvPr/>
        </p:nvPicPr>
        <p:blipFill>
          <a:blip r:embed="rId2"/>
          <a:stretch>
            <a:fillRect/>
          </a:stretch>
        </p:blipFill>
        <p:spPr>
          <a:xfrm>
            <a:off x="780362" y="117393"/>
            <a:ext cx="1085313" cy="509309"/>
          </a:xfrm>
          <a:prstGeom prst="rect">
            <a:avLst/>
          </a:prstGeom>
        </p:spPr>
      </p:pic>
      <p:pic>
        <p:nvPicPr>
          <p:cNvPr id="11" name="Image 10">
            <a:extLst>
              <a:ext uri="{FF2B5EF4-FFF2-40B4-BE49-F238E27FC236}">
                <a16:creationId xmlns:a16="http://schemas.microsoft.com/office/drawing/2014/main" id="{A1D81A77-A408-8F2C-ABFA-7C22C0E6DDB4}"/>
              </a:ext>
            </a:extLst>
          </p:cNvPr>
          <p:cNvPicPr>
            <a:picLocks noChangeAspect="1"/>
          </p:cNvPicPr>
          <p:nvPr/>
        </p:nvPicPr>
        <p:blipFill>
          <a:blip r:embed="rId3"/>
          <a:stretch>
            <a:fillRect/>
          </a:stretch>
        </p:blipFill>
        <p:spPr>
          <a:xfrm>
            <a:off x="1178416" y="1615828"/>
            <a:ext cx="7377235" cy="1909340"/>
          </a:xfrm>
          <a:prstGeom prst="rect">
            <a:avLst/>
          </a:prstGeom>
        </p:spPr>
      </p:pic>
      <p:sp>
        <p:nvSpPr>
          <p:cNvPr id="4" name="Espace réservé du numéro de diapositive 3">
            <a:extLst>
              <a:ext uri="{FF2B5EF4-FFF2-40B4-BE49-F238E27FC236}">
                <a16:creationId xmlns:a16="http://schemas.microsoft.com/office/drawing/2014/main" id="{D90CA457-4AF6-6788-4C65-B134EA77BAB7}"/>
              </a:ext>
            </a:extLst>
          </p:cNvPr>
          <p:cNvSpPr>
            <a:spLocks noGrp="1"/>
          </p:cNvSpPr>
          <p:nvPr>
            <p:ph type="sldNum" idx="12"/>
          </p:nvPr>
        </p:nvSpPr>
        <p:spPr/>
        <p:txBody>
          <a:bodyPr/>
          <a:lstStyle/>
          <a:p>
            <a:fld id="{00000000-1234-1234-1234-123412341234}" type="slidenum">
              <a:rPr lang="en" smtClean="0"/>
              <a:pPr/>
              <a:t>7</a:t>
            </a:fld>
            <a:endParaRPr lang="en" dirty="0"/>
          </a:p>
        </p:txBody>
      </p:sp>
      <p:sp>
        <p:nvSpPr>
          <p:cNvPr id="6" name="ZoneTexte 5">
            <a:extLst>
              <a:ext uri="{FF2B5EF4-FFF2-40B4-BE49-F238E27FC236}">
                <a16:creationId xmlns:a16="http://schemas.microsoft.com/office/drawing/2014/main" id="{8E2DBE8B-431D-5D38-89CC-A4D20FD6B5ED}"/>
              </a:ext>
            </a:extLst>
          </p:cNvPr>
          <p:cNvSpPr txBox="1"/>
          <p:nvPr/>
        </p:nvSpPr>
        <p:spPr>
          <a:xfrm>
            <a:off x="7112000" y="4893998"/>
            <a:ext cx="2032000" cy="215444"/>
          </a:xfrm>
          <a:prstGeom prst="rect">
            <a:avLst/>
          </a:prstGeom>
          <a:noFill/>
        </p:spPr>
        <p:txBody>
          <a:bodyPr wrap="square" rtlCol="0">
            <a:spAutoFit/>
          </a:bodyPr>
          <a:lstStyle/>
          <a:p>
            <a:pPr algn="r"/>
            <a:r>
              <a:rPr lang="fr-FR" sz="800" i="1" dirty="0" err="1">
                <a:solidFill>
                  <a:srgbClr val="6283AB"/>
                </a:solidFill>
                <a:latin typeface="+mj-lt"/>
              </a:rPr>
              <a:t>Quali’Bord</a:t>
            </a:r>
            <a:r>
              <a:rPr lang="fr-FR" sz="800" i="1" dirty="0">
                <a:solidFill>
                  <a:srgbClr val="6283AB"/>
                </a:solidFill>
                <a:latin typeface="+mj-lt"/>
              </a:rPr>
              <a:t> 2022</a:t>
            </a:r>
          </a:p>
        </p:txBody>
      </p:sp>
      <p:sp>
        <p:nvSpPr>
          <p:cNvPr id="2" name="ZoneTexte 1">
            <a:extLst>
              <a:ext uri="{FF2B5EF4-FFF2-40B4-BE49-F238E27FC236}">
                <a16:creationId xmlns:a16="http://schemas.microsoft.com/office/drawing/2014/main" id="{38C9421E-C43C-981A-4DCD-627703287D59}"/>
              </a:ext>
            </a:extLst>
          </p:cNvPr>
          <p:cNvSpPr txBox="1"/>
          <p:nvPr/>
        </p:nvSpPr>
        <p:spPr>
          <a:xfrm>
            <a:off x="2453313" y="133831"/>
            <a:ext cx="6593223" cy="461665"/>
          </a:xfrm>
          <a:prstGeom prst="rect">
            <a:avLst/>
          </a:prstGeom>
          <a:noFill/>
        </p:spPr>
        <p:txBody>
          <a:bodyPr wrap="square">
            <a:spAutoFit/>
          </a:bodyPr>
          <a:lstStyle/>
          <a:p>
            <a:pPr algn="r"/>
            <a:r>
              <a:rPr lang="fr-FR" sz="2400" b="1" dirty="0">
                <a:solidFill>
                  <a:srgbClr val="002060"/>
                </a:solidFill>
                <a:latin typeface="+mn-lt"/>
              </a:rPr>
              <a:t>GTCI-GLOBAL TALENT COMPETITIVENESS INDEX</a:t>
            </a:r>
          </a:p>
        </p:txBody>
      </p:sp>
      <p:sp>
        <p:nvSpPr>
          <p:cNvPr id="7" name="ZoneTexte 6">
            <a:extLst>
              <a:ext uri="{FF2B5EF4-FFF2-40B4-BE49-F238E27FC236}">
                <a16:creationId xmlns:a16="http://schemas.microsoft.com/office/drawing/2014/main" id="{5208C24A-BDEA-65E8-96E5-048A4003A25A}"/>
              </a:ext>
            </a:extLst>
          </p:cNvPr>
          <p:cNvSpPr txBox="1"/>
          <p:nvPr/>
        </p:nvSpPr>
        <p:spPr>
          <a:xfrm>
            <a:off x="7543313" y="1200329"/>
            <a:ext cx="370430" cy="830997"/>
          </a:xfrm>
          <a:prstGeom prst="rect">
            <a:avLst/>
          </a:prstGeom>
          <a:noFill/>
        </p:spPr>
        <p:txBody>
          <a:bodyPr wrap="square">
            <a:spAutoFit/>
          </a:bodyPr>
          <a:lstStyle/>
          <a:p>
            <a:pPr algn="ctr"/>
            <a:r>
              <a:rPr lang="fr-FR" sz="4800" b="1" dirty="0">
                <a:solidFill>
                  <a:srgbClr val="339933"/>
                </a:solidFill>
                <a:latin typeface="+mn-lt"/>
              </a:rPr>
              <a:t>1</a:t>
            </a:r>
            <a:endParaRPr lang="fr-FR" sz="4800" dirty="0">
              <a:solidFill>
                <a:srgbClr val="339933"/>
              </a:solidFill>
            </a:endParaRPr>
          </a:p>
        </p:txBody>
      </p:sp>
      <p:sp>
        <p:nvSpPr>
          <p:cNvPr id="9" name="ZoneTexte 8">
            <a:extLst>
              <a:ext uri="{FF2B5EF4-FFF2-40B4-BE49-F238E27FC236}">
                <a16:creationId xmlns:a16="http://schemas.microsoft.com/office/drawing/2014/main" id="{D252C0AE-DA17-0579-AD68-FFEB3EEA360F}"/>
              </a:ext>
            </a:extLst>
          </p:cNvPr>
          <p:cNvSpPr txBox="1"/>
          <p:nvPr/>
        </p:nvSpPr>
        <p:spPr>
          <a:xfrm>
            <a:off x="3660027" y="3624807"/>
            <a:ext cx="2592372" cy="584775"/>
          </a:xfrm>
          <a:prstGeom prst="rect">
            <a:avLst/>
          </a:prstGeom>
          <a:noFill/>
        </p:spPr>
        <p:txBody>
          <a:bodyPr wrap="square">
            <a:spAutoFit/>
          </a:bodyPr>
          <a:lstStyle/>
          <a:p>
            <a:r>
              <a:rPr lang="fr-FR" sz="3200" b="1" dirty="0">
                <a:solidFill>
                  <a:srgbClr val="339933"/>
                </a:solidFill>
              </a:rPr>
              <a:t>France 21</a:t>
            </a:r>
            <a:r>
              <a:rPr lang="fr-FR" sz="3200" b="1" baseline="30000" dirty="0">
                <a:solidFill>
                  <a:srgbClr val="339933"/>
                </a:solidFill>
              </a:rPr>
              <a:t>th</a:t>
            </a:r>
            <a:r>
              <a:rPr lang="fr-FR" sz="3200" b="1" dirty="0">
                <a:solidFill>
                  <a:srgbClr val="339933"/>
                </a:solidFill>
              </a:rPr>
              <a:t> </a:t>
            </a:r>
            <a:endParaRPr lang="fr-FR" sz="3200" dirty="0">
              <a:solidFill>
                <a:srgbClr val="339933"/>
              </a:solidFill>
            </a:endParaRPr>
          </a:p>
        </p:txBody>
      </p:sp>
      <p:sp>
        <p:nvSpPr>
          <p:cNvPr id="3" name="Rectangle 2">
            <a:extLst>
              <a:ext uri="{FF2B5EF4-FFF2-40B4-BE49-F238E27FC236}">
                <a16:creationId xmlns:a16="http://schemas.microsoft.com/office/drawing/2014/main" id="{EE030295-B395-A6CA-6A5B-E7611734CFEF}"/>
              </a:ext>
            </a:extLst>
          </p:cNvPr>
          <p:cNvSpPr/>
          <p:nvPr/>
        </p:nvSpPr>
        <p:spPr>
          <a:xfrm>
            <a:off x="9025755" y="193965"/>
            <a:ext cx="118245" cy="327544"/>
          </a:xfrm>
          <a:prstGeom prst="rect">
            <a:avLst/>
          </a:prstGeom>
          <a:solidFill>
            <a:srgbClr val="193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BBF57A9C-FDC0-8C34-68D5-8CBD84912A7B}"/>
              </a:ext>
            </a:extLst>
          </p:cNvPr>
          <p:cNvSpPr/>
          <p:nvPr/>
        </p:nvSpPr>
        <p:spPr>
          <a:xfrm>
            <a:off x="2807156" y="1946634"/>
            <a:ext cx="602250" cy="150828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noFill/>
            </a:endParaRPr>
          </a:p>
        </p:txBody>
      </p:sp>
      <p:sp>
        <p:nvSpPr>
          <p:cNvPr id="8" name="ZoneTexte 7">
            <a:extLst>
              <a:ext uri="{FF2B5EF4-FFF2-40B4-BE49-F238E27FC236}">
                <a16:creationId xmlns:a16="http://schemas.microsoft.com/office/drawing/2014/main" id="{9ACDA8E4-6887-7EDE-193A-C2E06B2B3753}"/>
              </a:ext>
            </a:extLst>
          </p:cNvPr>
          <p:cNvSpPr txBox="1"/>
          <p:nvPr/>
        </p:nvSpPr>
        <p:spPr>
          <a:xfrm>
            <a:off x="2662216" y="1169123"/>
            <a:ext cx="858234" cy="830997"/>
          </a:xfrm>
          <a:prstGeom prst="rect">
            <a:avLst/>
          </a:prstGeom>
          <a:noFill/>
        </p:spPr>
        <p:txBody>
          <a:bodyPr wrap="square">
            <a:spAutoFit/>
          </a:bodyPr>
          <a:lstStyle/>
          <a:p>
            <a:pPr algn="ctr"/>
            <a:r>
              <a:rPr lang="fr-FR" sz="4800" b="1" dirty="0">
                <a:solidFill>
                  <a:srgbClr val="0070C0"/>
                </a:solidFill>
                <a:latin typeface="+mn-lt"/>
              </a:rPr>
              <a:t>10</a:t>
            </a:r>
            <a:endParaRPr lang="fr-FR" sz="4800" dirty="0">
              <a:solidFill>
                <a:srgbClr val="0070C0"/>
              </a:solidFill>
            </a:endParaRPr>
          </a:p>
        </p:txBody>
      </p:sp>
    </p:spTree>
    <p:extLst>
      <p:ext uri="{BB962C8B-B14F-4D97-AF65-F5344CB8AC3E}">
        <p14:creationId xmlns:p14="http://schemas.microsoft.com/office/powerpoint/2010/main" val="17049504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903E47BB-2538-B15F-0744-D564C7AC2505}"/>
              </a:ext>
            </a:extLst>
          </p:cNvPr>
          <p:cNvSpPr>
            <a:spLocks noGrp="1"/>
          </p:cNvSpPr>
          <p:nvPr>
            <p:ph type="sldNum" idx="12"/>
          </p:nvPr>
        </p:nvSpPr>
        <p:spPr/>
        <p:txBody>
          <a:bodyPr/>
          <a:lstStyle/>
          <a:p>
            <a:fld id="{00000000-1234-1234-1234-123412341234}" type="slidenum">
              <a:rPr lang="en" smtClean="0"/>
              <a:pPr/>
              <a:t>8</a:t>
            </a:fld>
            <a:endParaRPr lang="en" dirty="0"/>
          </a:p>
        </p:txBody>
      </p:sp>
      <p:sp>
        <p:nvSpPr>
          <p:cNvPr id="8" name="ZoneTexte 7">
            <a:extLst>
              <a:ext uri="{FF2B5EF4-FFF2-40B4-BE49-F238E27FC236}">
                <a16:creationId xmlns:a16="http://schemas.microsoft.com/office/drawing/2014/main" id="{A88D12E5-BFC5-B662-BB47-2C239A981BB1}"/>
              </a:ext>
            </a:extLst>
          </p:cNvPr>
          <p:cNvSpPr txBox="1"/>
          <p:nvPr/>
        </p:nvSpPr>
        <p:spPr>
          <a:xfrm>
            <a:off x="7112000" y="4893998"/>
            <a:ext cx="2032000" cy="215444"/>
          </a:xfrm>
          <a:prstGeom prst="rect">
            <a:avLst/>
          </a:prstGeom>
          <a:noFill/>
        </p:spPr>
        <p:txBody>
          <a:bodyPr wrap="square" rtlCol="0">
            <a:spAutoFit/>
          </a:bodyPr>
          <a:lstStyle/>
          <a:p>
            <a:pPr algn="r"/>
            <a:r>
              <a:rPr lang="fr-FR" sz="800" i="1" dirty="0" err="1">
                <a:solidFill>
                  <a:srgbClr val="6283AB"/>
                </a:solidFill>
                <a:latin typeface="+mj-lt"/>
              </a:rPr>
              <a:t>Quali’Bord</a:t>
            </a:r>
            <a:r>
              <a:rPr lang="fr-FR" sz="800" i="1" dirty="0">
                <a:solidFill>
                  <a:srgbClr val="6283AB"/>
                </a:solidFill>
                <a:latin typeface="+mj-lt"/>
              </a:rPr>
              <a:t> 2022</a:t>
            </a:r>
          </a:p>
        </p:txBody>
      </p:sp>
      <p:sp>
        <p:nvSpPr>
          <p:cNvPr id="3" name="Rectangle 2">
            <a:extLst>
              <a:ext uri="{FF2B5EF4-FFF2-40B4-BE49-F238E27FC236}">
                <a16:creationId xmlns:a16="http://schemas.microsoft.com/office/drawing/2014/main" id="{38DD49EB-0D44-3D4C-76F8-D0957A7BCA9F}"/>
              </a:ext>
            </a:extLst>
          </p:cNvPr>
          <p:cNvSpPr/>
          <p:nvPr/>
        </p:nvSpPr>
        <p:spPr>
          <a:xfrm>
            <a:off x="9025755" y="193965"/>
            <a:ext cx="118245" cy="327544"/>
          </a:xfrm>
          <a:prstGeom prst="rect">
            <a:avLst/>
          </a:prstGeom>
          <a:solidFill>
            <a:srgbClr val="193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F29C3597-5EBC-31EC-AD1A-E7DF68A2F0B2}"/>
              </a:ext>
            </a:extLst>
          </p:cNvPr>
          <p:cNvSpPr txBox="1"/>
          <p:nvPr/>
        </p:nvSpPr>
        <p:spPr>
          <a:xfrm>
            <a:off x="2453313" y="133831"/>
            <a:ext cx="6593223" cy="461665"/>
          </a:xfrm>
          <a:prstGeom prst="rect">
            <a:avLst/>
          </a:prstGeom>
          <a:noFill/>
        </p:spPr>
        <p:txBody>
          <a:bodyPr wrap="square">
            <a:spAutoFit/>
          </a:bodyPr>
          <a:lstStyle/>
          <a:p>
            <a:pPr algn="r"/>
            <a:r>
              <a:rPr lang="fr-FR" sz="2400" b="1" dirty="0">
                <a:solidFill>
                  <a:srgbClr val="002060"/>
                </a:solidFill>
                <a:latin typeface="+mn-lt"/>
              </a:rPr>
              <a:t>GTCI-GLOBAL TALENT COMPETITIVENESS INDEX</a:t>
            </a:r>
          </a:p>
        </p:txBody>
      </p:sp>
      <p:pic>
        <p:nvPicPr>
          <p:cNvPr id="19" name="Image 18">
            <a:extLst>
              <a:ext uri="{FF2B5EF4-FFF2-40B4-BE49-F238E27FC236}">
                <a16:creationId xmlns:a16="http://schemas.microsoft.com/office/drawing/2014/main" id="{08DEE28E-B82F-2911-4A88-53EB85C41B60}"/>
              </a:ext>
            </a:extLst>
          </p:cNvPr>
          <p:cNvPicPr>
            <a:picLocks noChangeAspect="1"/>
          </p:cNvPicPr>
          <p:nvPr/>
        </p:nvPicPr>
        <p:blipFill>
          <a:blip r:embed="rId2"/>
          <a:stretch>
            <a:fillRect/>
          </a:stretch>
        </p:blipFill>
        <p:spPr>
          <a:xfrm>
            <a:off x="669524" y="1258652"/>
            <a:ext cx="6823364" cy="3187882"/>
          </a:xfrm>
          <a:prstGeom prst="rect">
            <a:avLst/>
          </a:prstGeom>
        </p:spPr>
      </p:pic>
      <p:pic>
        <p:nvPicPr>
          <p:cNvPr id="21" name="Image 20" descr="Une image contenant texte&#10;&#10;Description générée automatiquement">
            <a:extLst>
              <a:ext uri="{FF2B5EF4-FFF2-40B4-BE49-F238E27FC236}">
                <a16:creationId xmlns:a16="http://schemas.microsoft.com/office/drawing/2014/main" id="{7969E2CC-DA34-C313-3882-649FF41CA8D2}"/>
              </a:ext>
            </a:extLst>
          </p:cNvPr>
          <p:cNvPicPr>
            <a:picLocks noChangeAspect="1"/>
          </p:cNvPicPr>
          <p:nvPr/>
        </p:nvPicPr>
        <p:blipFill rotWithShape="1">
          <a:blip r:embed="rId3"/>
          <a:srcRect l="6765"/>
          <a:stretch/>
        </p:blipFill>
        <p:spPr>
          <a:xfrm>
            <a:off x="7551911" y="1880315"/>
            <a:ext cx="1368179" cy="1988558"/>
          </a:xfrm>
          <a:prstGeom prst="rect">
            <a:avLst/>
          </a:prstGeom>
        </p:spPr>
      </p:pic>
      <p:pic>
        <p:nvPicPr>
          <p:cNvPr id="22" name="Image 21">
            <a:extLst>
              <a:ext uri="{FF2B5EF4-FFF2-40B4-BE49-F238E27FC236}">
                <a16:creationId xmlns:a16="http://schemas.microsoft.com/office/drawing/2014/main" id="{7069C30E-CA23-1AD4-4109-618A9FCBD02E}"/>
              </a:ext>
            </a:extLst>
          </p:cNvPr>
          <p:cNvPicPr>
            <a:picLocks noChangeAspect="1"/>
          </p:cNvPicPr>
          <p:nvPr/>
        </p:nvPicPr>
        <p:blipFill>
          <a:blip r:embed="rId4"/>
          <a:stretch>
            <a:fillRect/>
          </a:stretch>
        </p:blipFill>
        <p:spPr>
          <a:xfrm>
            <a:off x="780362" y="117393"/>
            <a:ext cx="1085313" cy="509309"/>
          </a:xfrm>
          <a:prstGeom prst="rect">
            <a:avLst/>
          </a:prstGeom>
        </p:spPr>
      </p:pic>
      <p:sp>
        <p:nvSpPr>
          <p:cNvPr id="2" name="ZoneTexte 1">
            <a:extLst>
              <a:ext uri="{FF2B5EF4-FFF2-40B4-BE49-F238E27FC236}">
                <a16:creationId xmlns:a16="http://schemas.microsoft.com/office/drawing/2014/main" id="{7AC51A43-738A-9BDE-F121-2DDCBC59D772}"/>
              </a:ext>
            </a:extLst>
          </p:cNvPr>
          <p:cNvSpPr txBox="1"/>
          <p:nvPr/>
        </p:nvSpPr>
        <p:spPr>
          <a:xfrm>
            <a:off x="730851" y="4352841"/>
            <a:ext cx="864339" cy="369332"/>
          </a:xfrm>
          <a:prstGeom prst="rect">
            <a:avLst/>
          </a:prstGeom>
          <a:noFill/>
        </p:spPr>
        <p:txBody>
          <a:bodyPr wrap="none" rtlCol="0">
            <a:spAutoFit/>
          </a:bodyPr>
          <a:lstStyle/>
          <a:p>
            <a:r>
              <a:rPr lang="fr-FR" sz="1800" b="1" dirty="0">
                <a:solidFill>
                  <a:srgbClr val="0070C0"/>
                </a:solidFill>
                <a:latin typeface="+mn-lt"/>
              </a:rPr>
              <a:t>UK #13</a:t>
            </a:r>
          </a:p>
        </p:txBody>
      </p:sp>
      <p:sp>
        <p:nvSpPr>
          <p:cNvPr id="5" name="ZoneTexte 4">
            <a:extLst>
              <a:ext uri="{FF2B5EF4-FFF2-40B4-BE49-F238E27FC236}">
                <a16:creationId xmlns:a16="http://schemas.microsoft.com/office/drawing/2014/main" id="{6E6C6B6A-A537-4797-991A-218D28AE53BC}"/>
              </a:ext>
            </a:extLst>
          </p:cNvPr>
          <p:cNvSpPr txBox="1"/>
          <p:nvPr/>
        </p:nvSpPr>
        <p:spPr>
          <a:xfrm>
            <a:off x="1878737" y="4352841"/>
            <a:ext cx="864339" cy="369332"/>
          </a:xfrm>
          <a:prstGeom prst="rect">
            <a:avLst/>
          </a:prstGeom>
          <a:noFill/>
        </p:spPr>
        <p:txBody>
          <a:bodyPr wrap="none" rtlCol="0">
            <a:spAutoFit/>
          </a:bodyPr>
          <a:lstStyle/>
          <a:p>
            <a:r>
              <a:rPr lang="fr-FR" sz="1800" b="1" dirty="0">
                <a:solidFill>
                  <a:srgbClr val="0070C0"/>
                </a:solidFill>
                <a:latin typeface="+mn-lt"/>
              </a:rPr>
              <a:t>UK #13</a:t>
            </a:r>
          </a:p>
        </p:txBody>
      </p:sp>
      <p:sp>
        <p:nvSpPr>
          <p:cNvPr id="6" name="ZoneTexte 5">
            <a:extLst>
              <a:ext uri="{FF2B5EF4-FFF2-40B4-BE49-F238E27FC236}">
                <a16:creationId xmlns:a16="http://schemas.microsoft.com/office/drawing/2014/main" id="{18533B40-7437-C7B1-81B2-F26433C2CAF1}"/>
              </a:ext>
            </a:extLst>
          </p:cNvPr>
          <p:cNvSpPr txBox="1"/>
          <p:nvPr/>
        </p:nvSpPr>
        <p:spPr>
          <a:xfrm>
            <a:off x="3078871" y="4352841"/>
            <a:ext cx="747320" cy="369332"/>
          </a:xfrm>
          <a:prstGeom prst="rect">
            <a:avLst/>
          </a:prstGeom>
          <a:noFill/>
        </p:spPr>
        <p:txBody>
          <a:bodyPr wrap="none" rtlCol="0">
            <a:spAutoFit/>
          </a:bodyPr>
          <a:lstStyle/>
          <a:p>
            <a:r>
              <a:rPr lang="fr-FR" sz="1800" b="1" dirty="0">
                <a:solidFill>
                  <a:srgbClr val="0070C0"/>
                </a:solidFill>
                <a:latin typeface="+mn-lt"/>
              </a:rPr>
              <a:t>UK #5</a:t>
            </a:r>
          </a:p>
        </p:txBody>
      </p:sp>
      <p:sp>
        <p:nvSpPr>
          <p:cNvPr id="9" name="ZoneTexte 8">
            <a:extLst>
              <a:ext uri="{FF2B5EF4-FFF2-40B4-BE49-F238E27FC236}">
                <a16:creationId xmlns:a16="http://schemas.microsoft.com/office/drawing/2014/main" id="{CC5B9E7C-1DD4-B902-24BB-7A33413A1E65}"/>
              </a:ext>
            </a:extLst>
          </p:cNvPr>
          <p:cNvSpPr txBox="1"/>
          <p:nvPr/>
        </p:nvSpPr>
        <p:spPr>
          <a:xfrm>
            <a:off x="4174509" y="4352841"/>
            <a:ext cx="864339" cy="369332"/>
          </a:xfrm>
          <a:prstGeom prst="rect">
            <a:avLst/>
          </a:prstGeom>
          <a:noFill/>
        </p:spPr>
        <p:txBody>
          <a:bodyPr wrap="none" rtlCol="0">
            <a:spAutoFit/>
          </a:bodyPr>
          <a:lstStyle/>
          <a:p>
            <a:r>
              <a:rPr lang="fr-FR" sz="1800" b="1" dirty="0">
                <a:solidFill>
                  <a:srgbClr val="0070C0"/>
                </a:solidFill>
                <a:latin typeface="+mn-lt"/>
              </a:rPr>
              <a:t>UK #12</a:t>
            </a:r>
          </a:p>
        </p:txBody>
      </p:sp>
      <p:sp>
        <p:nvSpPr>
          <p:cNvPr id="10" name="ZoneTexte 9">
            <a:extLst>
              <a:ext uri="{FF2B5EF4-FFF2-40B4-BE49-F238E27FC236}">
                <a16:creationId xmlns:a16="http://schemas.microsoft.com/office/drawing/2014/main" id="{0C73FEB5-37BB-26B2-4A80-E390567AC8F5}"/>
              </a:ext>
            </a:extLst>
          </p:cNvPr>
          <p:cNvSpPr txBox="1"/>
          <p:nvPr/>
        </p:nvSpPr>
        <p:spPr>
          <a:xfrm>
            <a:off x="5315864" y="4352841"/>
            <a:ext cx="864339" cy="369332"/>
          </a:xfrm>
          <a:prstGeom prst="rect">
            <a:avLst/>
          </a:prstGeom>
          <a:noFill/>
        </p:spPr>
        <p:txBody>
          <a:bodyPr wrap="none" rtlCol="0">
            <a:spAutoFit/>
          </a:bodyPr>
          <a:lstStyle/>
          <a:p>
            <a:r>
              <a:rPr lang="fr-FR" sz="1800" b="1" dirty="0">
                <a:solidFill>
                  <a:srgbClr val="0070C0"/>
                </a:solidFill>
                <a:latin typeface="+mn-lt"/>
              </a:rPr>
              <a:t>UK #36</a:t>
            </a:r>
          </a:p>
        </p:txBody>
      </p:sp>
      <p:sp>
        <p:nvSpPr>
          <p:cNvPr id="11" name="ZoneTexte 10">
            <a:extLst>
              <a:ext uri="{FF2B5EF4-FFF2-40B4-BE49-F238E27FC236}">
                <a16:creationId xmlns:a16="http://schemas.microsoft.com/office/drawing/2014/main" id="{30E196C8-284A-CFEA-5762-EE75DA48A0C3}"/>
              </a:ext>
            </a:extLst>
          </p:cNvPr>
          <p:cNvSpPr txBox="1"/>
          <p:nvPr/>
        </p:nvSpPr>
        <p:spPr>
          <a:xfrm>
            <a:off x="6404971" y="4352841"/>
            <a:ext cx="747320" cy="369332"/>
          </a:xfrm>
          <a:prstGeom prst="rect">
            <a:avLst/>
          </a:prstGeom>
          <a:noFill/>
        </p:spPr>
        <p:txBody>
          <a:bodyPr wrap="none" rtlCol="0">
            <a:spAutoFit/>
          </a:bodyPr>
          <a:lstStyle/>
          <a:p>
            <a:r>
              <a:rPr lang="fr-FR" sz="1800" b="1" dirty="0">
                <a:solidFill>
                  <a:srgbClr val="FF6600"/>
                </a:solidFill>
                <a:latin typeface="+mn-lt"/>
              </a:rPr>
              <a:t>UK #2</a:t>
            </a:r>
          </a:p>
        </p:txBody>
      </p:sp>
    </p:spTree>
    <p:extLst>
      <p:ext uri="{BB962C8B-B14F-4D97-AF65-F5344CB8AC3E}">
        <p14:creationId xmlns:p14="http://schemas.microsoft.com/office/powerpoint/2010/main" val="28013701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F8F73E69-9B62-9558-1CA4-4D94D237999A}"/>
              </a:ext>
            </a:extLst>
          </p:cNvPr>
          <p:cNvSpPr/>
          <p:nvPr/>
        </p:nvSpPr>
        <p:spPr>
          <a:xfrm>
            <a:off x="2897533" y="727366"/>
            <a:ext cx="959487" cy="357217"/>
          </a:xfrm>
          <a:prstGeom prst="rect">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3" name="Image 12">
            <a:extLst>
              <a:ext uri="{FF2B5EF4-FFF2-40B4-BE49-F238E27FC236}">
                <a16:creationId xmlns:a16="http://schemas.microsoft.com/office/drawing/2014/main" id="{734128C4-2730-681F-A2FE-920030A46C6E}"/>
              </a:ext>
            </a:extLst>
          </p:cNvPr>
          <p:cNvPicPr>
            <a:picLocks noChangeAspect="1"/>
          </p:cNvPicPr>
          <p:nvPr/>
        </p:nvPicPr>
        <p:blipFill>
          <a:blip r:embed="rId2"/>
          <a:stretch>
            <a:fillRect/>
          </a:stretch>
        </p:blipFill>
        <p:spPr>
          <a:xfrm>
            <a:off x="701172" y="1139999"/>
            <a:ext cx="4367955" cy="2836334"/>
          </a:xfrm>
          <a:prstGeom prst="rect">
            <a:avLst/>
          </a:prstGeom>
        </p:spPr>
      </p:pic>
      <p:sp>
        <p:nvSpPr>
          <p:cNvPr id="4" name="Espace réservé du numéro de diapositive 3">
            <a:extLst>
              <a:ext uri="{FF2B5EF4-FFF2-40B4-BE49-F238E27FC236}">
                <a16:creationId xmlns:a16="http://schemas.microsoft.com/office/drawing/2014/main" id="{9766451C-B063-4019-939B-48F0DA122FE0}"/>
              </a:ext>
            </a:extLst>
          </p:cNvPr>
          <p:cNvSpPr>
            <a:spLocks noGrp="1"/>
          </p:cNvSpPr>
          <p:nvPr>
            <p:ph type="sldNum" idx="12"/>
          </p:nvPr>
        </p:nvSpPr>
        <p:spPr/>
        <p:txBody>
          <a:bodyPr/>
          <a:lstStyle/>
          <a:p>
            <a:fld id="{00000000-1234-1234-1234-123412341234}" type="slidenum">
              <a:rPr lang="en" smtClean="0"/>
              <a:pPr/>
              <a:t>9</a:t>
            </a:fld>
            <a:endParaRPr lang="en" dirty="0"/>
          </a:p>
        </p:txBody>
      </p:sp>
      <p:sp>
        <p:nvSpPr>
          <p:cNvPr id="11" name="ZoneTexte 10">
            <a:extLst>
              <a:ext uri="{FF2B5EF4-FFF2-40B4-BE49-F238E27FC236}">
                <a16:creationId xmlns:a16="http://schemas.microsoft.com/office/drawing/2014/main" id="{67FB3BD1-1808-51DE-05A8-25DF28D1B2F4}"/>
              </a:ext>
            </a:extLst>
          </p:cNvPr>
          <p:cNvSpPr txBox="1"/>
          <p:nvPr/>
        </p:nvSpPr>
        <p:spPr>
          <a:xfrm>
            <a:off x="7112000" y="4893998"/>
            <a:ext cx="2032000" cy="215444"/>
          </a:xfrm>
          <a:prstGeom prst="rect">
            <a:avLst/>
          </a:prstGeom>
          <a:noFill/>
        </p:spPr>
        <p:txBody>
          <a:bodyPr wrap="square" rtlCol="0">
            <a:spAutoFit/>
          </a:bodyPr>
          <a:lstStyle/>
          <a:p>
            <a:pPr algn="r"/>
            <a:r>
              <a:rPr lang="fr-FR" sz="800" i="1" dirty="0" err="1">
                <a:solidFill>
                  <a:srgbClr val="6283AB"/>
                </a:solidFill>
                <a:latin typeface="+mj-lt"/>
              </a:rPr>
              <a:t>Quali’Bord</a:t>
            </a:r>
            <a:r>
              <a:rPr lang="fr-FR" sz="800" i="1" dirty="0">
                <a:solidFill>
                  <a:srgbClr val="6283AB"/>
                </a:solidFill>
                <a:latin typeface="+mj-lt"/>
              </a:rPr>
              <a:t> 2022</a:t>
            </a:r>
          </a:p>
        </p:txBody>
      </p:sp>
      <p:sp>
        <p:nvSpPr>
          <p:cNvPr id="2" name="Titre 1">
            <a:extLst>
              <a:ext uri="{FF2B5EF4-FFF2-40B4-BE49-F238E27FC236}">
                <a16:creationId xmlns:a16="http://schemas.microsoft.com/office/drawing/2014/main" id="{36AA701B-D648-6E45-348A-C50C67F5FCAD}"/>
              </a:ext>
            </a:extLst>
          </p:cNvPr>
          <p:cNvSpPr>
            <a:spLocks noGrp="1"/>
          </p:cNvSpPr>
          <p:nvPr>
            <p:ph type="title"/>
          </p:nvPr>
        </p:nvSpPr>
        <p:spPr>
          <a:xfrm>
            <a:off x="2897533" y="560204"/>
            <a:ext cx="1674467" cy="620817"/>
          </a:xfrm>
        </p:spPr>
        <p:txBody>
          <a:bodyPr/>
          <a:lstStyle/>
          <a:p>
            <a:r>
              <a:rPr lang="fr-FR" b="1" dirty="0">
                <a:solidFill>
                  <a:schemeClr val="bg1"/>
                </a:solidFill>
              </a:rPr>
              <a:t>CITIES</a:t>
            </a:r>
          </a:p>
        </p:txBody>
      </p:sp>
      <p:sp>
        <p:nvSpPr>
          <p:cNvPr id="5" name="Rectangle 4">
            <a:extLst>
              <a:ext uri="{FF2B5EF4-FFF2-40B4-BE49-F238E27FC236}">
                <a16:creationId xmlns:a16="http://schemas.microsoft.com/office/drawing/2014/main" id="{D1A7F47B-7924-D6BC-E441-7620DB7A7576}"/>
              </a:ext>
            </a:extLst>
          </p:cNvPr>
          <p:cNvSpPr/>
          <p:nvPr/>
        </p:nvSpPr>
        <p:spPr>
          <a:xfrm>
            <a:off x="9025755" y="193965"/>
            <a:ext cx="118245" cy="327544"/>
          </a:xfrm>
          <a:prstGeom prst="rect">
            <a:avLst/>
          </a:prstGeom>
          <a:solidFill>
            <a:srgbClr val="193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1DC6010B-92EC-60FC-7E57-0FC60178E0E7}"/>
              </a:ext>
            </a:extLst>
          </p:cNvPr>
          <p:cNvSpPr txBox="1"/>
          <p:nvPr/>
        </p:nvSpPr>
        <p:spPr>
          <a:xfrm>
            <a:off x="2453313" y="133831"/>
            <a:ext cx="6593223" cy="461665"/>
          </a:xfrm>
          <a:prstGeom prst="rect">
            <a:avLst/>
          </a:prstGeom>
          <a:noFill/>
        </p:spPr>
        <p:txBody>
          <a:bodyPr wrap="square">
            <a:spAutoFit/>
          </a:bodyPr>
          <a:lstStyle/>
          <a:p>
            <a:pPr algn="r"/>
            <a:r>
              <a:rPr lang="fr-FR" sz="2400" b="1" dirty="0">
                <a:solidFill>
                  <a:srgbClr val="002060"/>
                </a:solidFill>
                <a:latin typeface="+mn-lt"/>
              </a:rPr>
              <a:t>GTCI-GLOBAL TALENT COMPETITIVENESS INDEX</a:t>
            </a:r>
          </a:p>
        </p:txBody>
      </p:sp>
      <p:pic>
        <p:nvPicPr>
          <p:cNvPr id="15" name="Image 14">
            <a:extLst>
              <a:ext uri="{FF2B5EF4-FFF2-40B4-BE49-F238E27FC236}">
                <a16:creationId xmlns:a16="http://schemas.microsoft.com/office/drawing/2014/main" id="{A15A3B73-6DFF-46B5-6258-6443C0F3E14F}"/>
              </a:ext>
            </a:extLst>
          </p:cNvPr>
          <p:cNvPicPr>
            <a:picLocks noChangeAspect="1"/>
          </p:cNvPicPr>
          <p:nvPr/>
        </p:nvPicPr>
        <p:blipFill>
          <a:blip r:embed="rId3"/>
          <a:stretch>
            <a:fillRect/>
          </a:stretch>
        </p:blipFill>
        <p:spPr>
          <a:xfrm>
            <a:off x="962832" y="4123995"/>
            <a:ext cx="3844636" cy="584277"/>
          </a:xfrm>
          <a:prstGeom prst="rect">
            <a:avLst/>
          </a:prstGeom>
        </p:spPr>
      </p:pic>
      <p:pic>
        <p:nvPicPr>
          <p:cNvPr id="17" name="Image 16">
            <a:extLst>
              <a:ext uri="{FF2B5EF4-FFF2-40B4-BE49-F238E27FC236}">
                <a16:creationId xmlns:a16="http://schemas.microsoft.com/office/drawing/2014/main" id="{4305BA68-D0CD-F807-B8B1-B6E0B40321E2}"/>
              </a:ext>
            </a:extLst>
          </p:cNvPr>
          <p:cNvPicPr>
            <a:picLocks noChangeAspect="1"/>
          </p:cNvPicPr>
          <p:nvPr/>
        </p:nvPicPr>
        <p:blipFill>
          <a:blip r:embed="rId4"/>
          <a:stretch>
            <a:fillRect/>
          </a:stretch>
        </p:blipFill>
        <p:spPr>
          <a:xfrm>
            <a:off x="5480072" y="2175164"/>
            <a:ext cx="3450521" cy="2718834"/>
          </a:xfrm>
          <a:prstGeom prst="rect">
            <a:avLst/>
          </a:prstGeom>
        </p:spPr>
      </p:pic>
      <p:pic>
        <p:nvPicPr>
          <p:cNvPr id="19" name="Image 18">
            <a:extLst>
              <a:ext uri="{FF2B5EF4-FFF2-40B4-BE49-F238E27FC236}">
                <a16:creationId xmlns:a16="http://schemas.microsoft.com/office/drawing/2014/main" id="{87150C76-1D44-3933-8DA8-D6351BB8CBB1}"/>
              </a:ext>
            </a:extLst>
          </p:cNvPr>
          <p:cNvPicPr>
            <a:picLocks noChangeAspect="1"/>
          </p:cNvPicPr>
          <p:nvPr/>
        </p:nvPicPr>
        <p:blipFill>
          <a:blip r:embed="rId5"/>
          <a:stretch>
            <a:fillRect/>
          </a:stretch>
        </p:blipFill>
        <p:spPr>
          <a:xfrm>
            <a:off x="6101195" y="648552"/>
            <a:ext cx="2107748" cy="1399261"/>
          </a:xfrm>
          <a:prstGeom prst="rect">
            <a:avLst/>
          </a:prstGeom>
        </p:spPr>
      </p:pic>
      <p:sp>
        <p:nvSpPr>
          <p:cNvPr id="3" name="ZoneTexte 2">
            <a:extLst>
              <a:ext uri="{FF2B5EF4-FFF2-40B4-BE49-F238E27FC236}">
                <a16:creationId xmlns:a16="http://schemas.microsoft.com/office/drawing/2014/main" id="{B9B30D83-5406-30A5-64B6-D7272EE426B0}"/>
              </a:ext>
            </a:extLst>
          </p:cNvPr>
          <p:cNvSpPr txBox="1"/>
          <p:nvPr/>
        </p:nvSpPr>
        <p:spPr>
          <a:xfrm>
            <a:off x="4034638" y="1439154"/>
            <a:ext cx="1301959" cy="369332"/>
          </a:xfrm>
          <a:prstGeom prst="rect">
            <a:avLst/>
          </a:prstGeom>
          <a:noFill/>
        </p:spPr>
        <p:txBody>
          <a:bodyPr wrap="none" rtlCol="0">
            <a:spAutoFit/>
          </a:bodyPr>
          <a:lstStyle/>
          <a:p>
            <a:r>
              <a:rPr lang="fr-FR" sz="1800" b="1" dirty="0">
                <a:solidFill>
                  <a:srgbClr val="FF6600"/>
                </a:solidFill>
                <a:latin typeface="+mn-lt"/>
              </a:rPr>
              <a:t>London #18</a:t>
            </a:r>
          </a:p>
        </p:txBody>
      </p:sp>
    </p:spTree>
    <p:extLst>
      <p:ext uri="{BB962C8B-B14F-4D97-AF65-F5344CB8AC3E}">
        <p14:creationId xmlns:p14="http://schemas.microsoft.com/office/powerpoint/2010/main" val="2352811789"/>
      </p:ext>
    </p:extLst>
  </p:cSld>
  <p:clrMapOvr>
    <a:masterClrMapping/>
  </p:clrMapOvr>
</p:sld>
</file>

<file path=ppt/theme/theme1.xml><?xml version="1.0" encoding="utf-8"?>
<a:theme xmlns:a="http://schemas.openxmlformats.org/drawingml/2006/main" name="Cerimon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8a5ed640-5e5c-4134-abfc-942103a8bfc5" ContentTypeId="0x01" PreviousValue="false"/>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6d653d6-5c47-4ff8-b3a8-d7764112b064">
      <Terms xmlns="http://schemas.microsoft.com/office/infopath/2007/PartnerControls"/>
    </lcf76f155ced4ddcb4097134ff3c332f>
    <TaxCatchAll xmlns="6a638685-0b3a-460a-ac51-d7b16b2273e1" xsi:nil="true"/>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EFA16B2696167541A0B38A2B810B551B" ma:contentTypeVersion="17" ma:contentTypeDescription="Create a new document." ma:contentTypeScope="" ma:versionID="14e1903950d642eaa1525e542eb926a6">
  <xsd:schema xmlns:xsd="http://www.w3.org/2001/XMLSchema" xmlns:xs="http://www.w3.org/2001/XMLSchema" xmlns:p="http://schemas.microsoft.com/office/2006/metadata/properties" xmlns:ns2="c6d653d6-5c47-4ff8-b3a8-d7764112b064" xmlns:ns3="6a638685-0b3a-460a-ac51-d7b16b2273e1" targetNamespace="http://schemas.microsoft.com/office/2006/metadata/properties" ma:root="true" ma:fieldsID="13b2df376cd32067dc18d2f88cf124de" ns2:_="" ns3:_="">
    <xsd:import namespace="c6d653d6-5c47-4ff8-b3a8-d7764112b064"/>
    <xsd:import namespace="6a638685-0b3a-460a-ac51-d7b16b2273e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ObjectDetectorVersion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d653d6-5c47-4ff8-b3a8-d7764112b0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8a5ed640-5e5c-4134-abfc-942103a8bfc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a638685-0b3a-460a-ac51-d7b16b2273e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39e31e90-3421-4592-b379-9b5f2d5a0d18}" ma:internalName="TaxCatchAll" ma:showField="CatchAllData" ma:web="6a638685-0b3a-460a-ac51-d7b16b2273e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B02DD7E-B603-4B75-828C-A5C4513690F5}">
  <ds:schemaRefs>
    <ds:schemaRef ds:uri="Microsoft.SharePoint.Taxonomy.ContentTypeSync"/>
  </ds:schemaRefs>
</ds:datastoreItem>
</file>

<file path=customXml/itemProps2.xml><?xml version="1.0" encoding="utf-8"?>
<ds:datastoreItem xmlns:ds="http://schemas.openxmlformats.org/officeDocument/2006/customXml" ds:itemID="{3DF9E87C-AB91-4585-B7F1-1954576A924B}">
  <ds:schemaRefs>
    <ds:schemaRef ds:uri="http://schemas.microsoft.com/sharepoint/v3/contenttype/forms"/>
  </ds:schemaRefs>
</ds:datastoreItem>
</file>

<file path=customXml/itemProps3.xml><?xml version="1.0" encoding="utf-8"?>
<ds:datastoreItem xmlns:ds="http://schemas.openxmlformats.org/officeDocument/2006/customXml" ds:itemID="{09CBCA11-1DE5-452C-83E6-AB7186AAD17A}">
  <ds:schemaRefs>
    <ds:schemaRef ds:uri="http://schemas.microsoft.com/office/2006/metadata/properties"/>
    <ds:schemaRef ds:uri="http://schemas.microsoft.com/office/infopath/2007/PartnerControls"/>
    <ds:schemaRef ds:uri="c6d653d6-5c47-4ff8-b3a8-d7764112b064"/>
    <ds:schemaRef ds:uri="6a638685-0b3a-460a-ac51-d7b16b2273e1"/>
  </ds:schemaRefs>
</ds:datastoreItem>
</file>

<file path=customXml/itemProps4.xml><?xml version="1.0" encoding="utf-8"?>
<ds:datastoreItem xmlns:ds="http://schemas.openxmlformats.org/officeDocument/2006/customXml" ds:itemID="{25419777-09F7-4C34-95A5-C7F60891D2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d653d6-5c47-4ff8-b3a8-d7764112b064"/>
    <ds:schemaRef ds:uri="6a638685-0b3a-460a-ac51-d7b16b2273e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AFQP</Template>
  <TotalTime>2388</TotalTime>
  <Words>836</Words>
  <Application>Microsoft Office PowerPoint</Application>
  <PresentationFormat>On-screen Show (16:9)</PresentationFormat>
  <Paragraphs>108</Paragraphs>
  <Slides>14</Slides>
  <Notes>6</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Cerimon template</vt:lpstr>
      <vt:lpstr>PowerPoint Presentation</vt:lpstr>
      <vt:lpstr>PowerPoint Presentation</vt:lpstr>
      <vt:lpstr>METHOD</vt:lpstr>
      <vt:lpstr>PowerPoint Presentation</vt:lpstr>
      <vt:lpstr>PowerPoint Presentation</vt:lpstr>
      <vt:lpstr>SCORES BY PILAR</vt:lpstr>
      <vt:lpstr>PowerPoint Presentation</vt:lpstr>
      <vt:lpstr>PowerPoint Presentation</vt:lpstr>
      <vt:lpstr>CITIES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Patrick MONGILLON</dc:creator>
  <cp:lastModifiedBy>Patrick MONGILLON</cp:lastModifiedBy>
  <cp:revision>65</cp:revision>
  <dcterms:modified xsi:type="dcterms:W3CDTF">2023-09-11T15:23:06Z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0x010100EFA16B2696167541A0B38A2B810B551B</vt:lpwstr>
  </property>
  <property fmtid="{D5CDD505-2E9C-101B-9397-08002B2CF9AE}" pid="3" name="MediaServiceImageTags">
    <vt:lpwstr/>
  </property>
</Properties>
</file>