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3"/>
  </p:notesMasterIdLst>
  <p:handoutMasterIdLst>
    <p:handoutMasterId r:id="rId34"/>
  </p:handoutMasterIdLst>
  <p:sldIdLst>
    <p:sldId id="3687" r:id="rId5"/>
    <p:sldId id="4165" r:id="rId6"/>
    <p:sldId id="4172" r:id="rId7"/>
    <p:sldId id="4146" r:id="rId8"/>
    <p:sldId id="4166" r:id="rId9"/>
    <p:sldId id="4167" r:id="rId10"/>
    <p:sldId id="4168" r:id="rId11"/>
    <p:sldId id="4143" r:id="rId12"/>
    <p:sldId id="3823" r:id="rId13"/>
    <p:sldId id="3775" r:id="rId14"/>
    <p:sldId id="4144" r:id="rId15"/>
    <p:sldId id="4147" r:id="rId16"/>
    <p:sldId id="4170" r:id="rId17"/>
    <p:sldId id="4108" r:id="rId18"/>
    <p:sldId id="4109" r:id="rId19"/>
    <p:sldId id="4148" r:id="rId20"/>
    <p:sldId id="4150" r:id="rId21"/>
    <p:sldId id="4112" r:id="rId22"/>
    <p:sldId id="4152" r:id="rId23"/>
    <p:sldId id="4151" r:id="rId24"/>
    <p:sldId id="4118" r:id="rId25"/>
    <p:sldId id="4162" r:id="rId26"/>
    <p:sldId id="4159" r:id="rId27"/>
    <p:sldId id="4157" r:id="rId28"/>
    <p:sldId id="4141" r:id="rId29"/>
    <p:sldId id="4142" r:id="rId30"/>
    <p:sldId id="4171" r:id="rId31"/>
    <p:sldId id="4173" r:id="rId32"/>
  </p:sldIdLst>
  <p:sldSz cx="10383838" cy="7126288"/>
  <p:notesSz cx="6858000" cy="9979025"/>
  <p:custDataLst>
    <p:tags r:id="rId35"/>
  </p:custDataLst>
  <p:defaultTex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67">
          <p15:clr>
            <a:srgbClr val="A4A3A4"/>
          </p15:clr>
        </p15:guide>
        <p15:guide id="2" orient="horz" pos="793">
          <p15:clr>
            <a:srgbClr val="A4A3A4"/>
          </p15:clr>
        </p15:guide>
        <p15:guide id="3" orient="horz" pos="1519">
          <p15:clr>
            <a:srgbClr val="A4A3A4"/>
          </p15:clr>
        </p15:guide>
        <p15:guide id="4" orient="horz" pos="4014">
          <p15:clr>
            <a:srgbClr val="A4A3A4"/>
          </p15:clr>
        </p15:guide>
        <p15:guide id="5" orient="horz" pos="3560">
          <p15:clr>
            <a:srgbClr val="A4A3A4"/>
          </p15:clr>
        </p15:guide>
        <p15:guide id="6" orient="horz" pos="3855">
          <p15:clr>
            <a:srgbClr val="A4A3A4"/>
          </p15:clr>
        </p15:guide>
        <p15:guide id="7" pos="3271">
          <p15:clr>
            <a:srgbClr val="A4A3A4"/>
          </p15:clr>
        </p15:guide>
        <p15:guide id="8" pos="390">
          <p15:clr>
            <a:srgbClr val="A4A3A4"/>
          </p15:clr>
        </p15:guide>
        <p15:guide id="9" pos="615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y Twyford" initials=""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BFF"/>
    <a:srgbClr val="FFFFFF"/>
    <a:srgbClr val="000000"/>
    <a:srgbClr val="FF0000"/>
    <a:srgbClr val="FFFF00"/>
    <a:srgbClr val="D9D9D9"/>
    <a:srgbClr val="CCCCCC"/>
    <a:srgbClr val="414141"/>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1080" y="108"/>
      </p:cViewPr>
      <p:guideLst>
        <p:guide orient="horz" pos="2267"/>
        <p:guide orient="horz" pos="793"/>
        <p:guide orient="horz" pos="1519"/>
        <p:guide orient="horz" pos="4014"/>
        <p:guide orient="horz" pos="3560"/>
        <p:guide orient="horz" pos="3855"/>
        <p:guide pos="3271"/>
        <p:guide pos="390"/>
        <p:guide pos="615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8.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d.docs.live.net/a6657e9ec1f6bb4b/Document/Research%20projects/Oakland%20redefine%20quality/Survey%20data%2010%20May%202018%20ordered%20by%20top%20bottom%20performer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KateyT\Dropbox\9.%20Oakland%20Institute\40.%20Research\60.%20LUBS%20TMQ%20in%2021C\Data%20Management\Survey%20analysis\10%20May%202018%20data%20files\10%20May%202018%20Original%20from%20Chee%20without%20individual%20companies%2031%2007%2018.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https://d.docs.live.net/a6657e9ec1f6bb4b/Document/Research%20projects/Oakland%20redefine%20quality/Survey%20data%2010%20May%202018%20ordered%20by%20top%20bottom%20performer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3.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d.docs.live.net/a6657e9ec1f6bb4b/Document/Research%20projects/Oakland%20redefine%20quality/Survey%20data%2010%20May%202018%20ordered%20by%20top%20bottom%20perform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3D-46E1-9DBE-74F817F013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3D-46E1-9DBE-74F817F013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3D-46E1-9DBE-74F817F013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3D-46E1-9DBE-74F817F013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33D-46E1-9DBE-74F817F013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33D-46E1-9DBE-74F817F01343}"/>
              </c:ext>
            </c:extLst>
          </c:dPt>
          <c:dLbls>
            <c:dLbl>
              <c:idx val="0"/>
              <c:layout>
                <c:manualLayout>
                  <c:x val="0"/>
                  <c:y val="5.477512914036870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3D-46E1-9DBE-74F817F01343}"/>
                </c:ext>
              </c:extLst>
            </c:dLbl>
            <c:dLbl>
              <c:idx val="3"/>
              <c:layout>
                <c:manualLayout>
                  <c:x val="-6.9219390585944863E-3"/>
                  <c:y val="-3.459481840444349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3D-46E1-9DBE-74F817F01343}"/>
                </c:ext>
              </c:extLst>
            </c:dLbl>
            <c:dLbl>
              <c:idx val="4"/>
              <c:layout>
                <c:manualLayout>
                  <c:x val="5.1914542939458649E-3"/>
                  <c:y val="4.324352300555423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3D-46E1-9DBE-74F817F0134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'[Survey data 10 May 2018 ordered by top bottom performers.xlsx]Descriptive'!$A$45:$A$49</c:f>
              <c:strCache>
                <c:ptCount val="5"/>
                <c:pt idx="0">
                  <c:v>&lt; 25 million Euros</c:v>
                </c:pt>
                <c:pt idx="1">
                  <c:v>25 - 100 million Euros</c:v>
                </c:pt>
                <c:pt idx="2">
                  <c:v>100 - 250 million Euros</c:v>
                </c:pt>
                <c:pt idx="3">
                  <c:v>250 - 1000 million Euros</c:v>
                </c:pt>
                <c:pt idx="4">
                  <c:v>&gt; 1000 million Euros</c:v>
                </c:pt>
              </c:strCache>
            </c:strRef>
          </c:cat>
          <c:val>
            <c:numRef>
              <c:f>'[Survey data 10 May 2018 ordered by top bottom performers.xlsx]Descriptive'!$B$45:$B$49</c:f>
              <c:numCache>
                <c:formatCode>0.00%</c:formatCode>
                <c:ptCount val="5"/>
                <c:pt idx="0">
                  <c:v>0.2</c:v>
                </c:pt>
                <c:pt idx="1">
                  <c:v>0.14069999999999999</c:v>
                </c:pt>
                <c:pt idx="2">
                  <c:v>0.11849999999999999</c:v>
                </c:pt>
                <c:pt idx="3">
                  <c:v>0.16300000000000001</c:v>
                </c:pt>
                <c:pt idx="4">
                  <c:v>0.37780000000000002</c:v>
                </c:pt>
              </c:numCache>
            </c:numRef>
          </c:val>
          <c:extLst>
            <c:ext xmlns:c16="http://schemas.microsoft.com/office/drawing/2014/chart" uri="{C3380CC4-5D6E-409C-BE32-E72D297353CC}">
              <c16:uniqueId val="{0000000C-333D-46E1-9DBE-74F817F01343}"/>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E-333D-46E1-9DBE-74F817F013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333D-46E1-9DBE-74F817F013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333D-46E1-9DBE-74F817F013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333D-46E1-9DBE-74F817F013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333D-46E1-9DBE-74F817F013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333D-46E1-9DBE-74F817F01343}"/>
              </c:ext>
            </c:extLst>
          </c:dPt>
          <c:cat>
            <c:strRef>
              <c:f>'[Survey data 10 May 2018 ordered by top bottom performers.xlsx]Descriptive'!$A$45:$A$49</c:f>
              <c:strCache>
                <c:ptCount val="5"/>
                <c:pt idx="0">
                  <c:v>&lt; 25 million Euros</c:v>
                </c:pt>
                <c:pt idx="1">
                  <c:v>25 - 100 million Euros</c:v>
                </c:pt>
                <c:pt idx="2">
                  <c:v>100 - 250 million Euros</c:v>
                </c:pt>
                <c:pt idx="3">
                  <c:v>250 - 1000 million Euros</c:v>
                </c:pt>
                <c:pt idx="4">
                  <c:v>&gt; 1000 million Euros</c:v>
                </c:pt>
              </c:strCache>
            </c:strRef>
          </c:cat>
          <c:val>
            <c:numRef>
              <c:f>'[Survey data 10 May 2018 ordered by top bottom performers.xlsx]Descriptive'!$C$4:$C$9</c:f>
              <c:numCache>
                <c:formatCode>0.0%</c:formatCode>
                <c:ptCount val="6"/>
                <c:pt idx="0">
                  <c:v>1.4285714285714285E-2</c:v>
                </c:pt>
                <c:pt idx="1">
                  <c:v>0.16428571428571428</c:v>
                </c:pt>
                <c:pt idx="2">
                  <c:v>0.15714285714285714</c:v>
                </c:pt>
                <c:pt idx="3">
                  <c:v>0.30714285714285716</c:v>
                </c:pt>
                <c:pt idx="4">
                  <c:v>0.1357142857142857</c:v>
                </c:pt>
                <c:pt idx="5">
                  <c:v>0.22142857142857142</c:v>
                </c:pt>
              </c:numCache>
            </c:numRef>
          </c:val>
          <c:extLst>
            <c:ext xmlns:c16="http://schemas.microsoft.com/office/drawing/2014/chart" uri="{C3380CC4-5D6E-409C-BE32-E72D297353CC}">
              <c16:uniqueId val="{00000019-333D-46E1-9DBE-74F817F013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1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D0-4D7C-A3D8-AFCD2D1336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D0-4D7C-A3D8-AFCD2D1336A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D0-4D7C-A3D8-AFCD2D1336A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D0-4D7C-A3D8-AFCD2D1336A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0D0-4D7C-A3D8-AFCD2D1336A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0D0-4D7C-A3D8-AFCD2D1336A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0D0-4D7C-A3D8-AFCD2D1336A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0D0-4D7C-A3D8-AFCD2D1336A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0D0-4D7C-A3D8-AFCD2D1336A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D0D0-4D7C-A3D8-AFCD2D1336AB}"/>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D0D0-4D7C-A3D8-AFCD2D1336AB}"/>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D0D0-4D7C-A3D8-AFCD2D1336AB}"/>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D0D0-4D7C-A3D8-AFCD2D1336AB}"/>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D0D0-4D7C-A3D8-AFCD2D1336AB}"/>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D0D0-4D7C-A3D8-AFCD2D1336AB}"/>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D0D0-4D7C-A3D8-AFCD2D1336AB}"/>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D0D0-4D7C-A3D8-AFCD2D1336AB}"/>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D0D0-4D7C-A3D8-AFCD2D1336AB}"/>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D0D0-4D7C-A3D8-AFCD2D1336AB}"/>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D0D0-4D7C-A3D8-AFCD2D1336AB}"/>
              </c:ext>
            </c:extLst>
          </c:dPt>
          <c:dLbls>
            <c:dLbl>
              <c:idx val="6"/>
              <c:layout>
                <c:manualLayout>
                  <c:x val="-1.5406162464985995E-2"/>
                  <c:y val="-1.336898395721925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D0-4D7C-A3D8-AFCD2D1336AB}"/>
                </c:ext>
              </c:extLst>
            </c:dLbl>
            <c:dLbl>
              <c:idx val="7"/>
              <c:layout>
                <c:manualLayout>
                  <c:x val="0"/>
                  <c:y val="4.01069518716575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D0-4D7C-A3D8-AFCD2D1336AB}"/>
                </c:ext>
              </c:extLst>
            </c:dLbl>
            <c:dLbl>
              <c:idx val="8"/>
              <c:layout>
                <c:manualLayout>
                  <c:x val="1.1204481792717087E-2"/>
                  <c:y val="1.069518716577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D0-4D7C-A3D8-AFCD2D1336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'[Survey data 10 May 2018 ordered by top bottom performers.xlsx]Descriptive'!$A$53:$A$70</c:f>
              <c:strCache>
                <c:ptCount val="18"/>
                <c:pt idx="0">
                  <c:v>Engineering &amp; Manufacturing - General</c:v>
                </c:pt>
                <c:pt idx="1">
                  <c:v>Food and beverages</c:v>
                </c:pt>
                <c:pt idx="2">
                  <c:v>Fast Moving Consumer Goods</c:v>
                </c:pt>
                <c:pt idx="3">
                  <c:v>Telecommunications, computer and information services</c:v>
                </c:pt>
                <c:pt idx="4">
                  <c:v>Automotive</c:v>
                </c:pt>
                <c:pt idx="5">
                  <c:v>Electrical &amp; Electronic</c:v>
                </c:pt>
                <c:pt idx="6">
                  <c:v>Professional, scientific and technical services</c:v>
                </c:pt>
                <c:pt idx="7">
                  <c:v>Utilities &amp; Water</c:v>
                </c:pt>
                <c:pt idx="8">
                  <c:v>Transportation and warehousing</c:v>
                </c:pt>
                <c:pt idx="9">
                  <c:v>Construction</c:v>
                </c:pt>
                <c:pt idx="10">
                  <c:v>Educational services</c:v>
                </c:pt>
                <c:pt idx="11">
                  <c:v>Public sector services</c:v>
                </c:pt>
                <c:pt idx="12">
                  <c:v>Retail</c:v>
                </c:pt>
                <c:pt idx="13">
                  <c:v>Health and social care</c:v>
                </c:pt>
                <c:pt idx="14">
                  <c:v>Aerospace and defence</c:v>
                </c:pt>
                <c:pt idx="15">
                  <c:v>Mining &amp; Quarrying</c:v>
                </c:pt>
                <c:pt idx="16">
                  <c:v>Others (specified)</c:v>
                </c:pt>
                <c:pt idx="17">
                  <c:v>Others (not specified)</c:v>
                </c:pt>
              </c:strCache>
            </c:strRef>
          </c:cat>
          <c:val>
            <c:numRef>
              <c:f>'[Survey data 10 May 2018 ordered by top bottom performers.xlsx]Descriptive'!$B$53:$B$70</c:f>
              <c:numCache>
                <c:formatCode>0.00%</c:formatCode>
                <c:ptCount val="18"/>
                <c:pt idx="0">
                  <c:v>0.12230000000000001</c:v>
                </c:pt>
                <c:pt idx="1">
                  <c:v>7.9100000000000004E-2</c:v>
                </c:pt>
                <c:pt idx="2">
                  <c:v>5.7599999999999998E-2</c:v>
                </c:pt>
                <c:pt idx="3">
                  <c:v>5.7599999999999998E-2</c:v>
                </c:pt>
                <c:pt idx="4">
                  <c:v>5.04E-2</c:v>
                </c:pt>
                <c:pt idx="5">
                  <c:v>5.04E-2</c:v>
                </c:pt>
                <c:pt idx="6">
                  <c:v>4.3200000000000002E-2</c:v>
                </c:pt>
                <c:pt idx="7">
                  <c:v>4.3200000000000002E-2</c:v>
                </c:pt>
                <c:pt idx="8">
                  <c:v>3.6000000000000004E-2</c:v>
                </c:pt>
                <c:pt idx="9">
                  <c:v>2.8799999999999999E-2</c:v>
                </c:pt>
                <c:pt idx="10">
                  <c:v>2.8799999999999999E-2</c:v>
                </c:pt>
                <c:pt idx="11">
                  <c:v>2.8799999999999999E-2</c:v>
                </c:pt>
                <c:pt idx="12">
                  <c:v>2.1600000000000001E-2</c:v>
                </c:pt>
                <c:pt idx="13">
                  <c:v>2.1600000000000001E-2</c:v>
                </c:pt>
                <c:pt idx="14">
                  <c:v>2.1600000000000001E-2</c:v>
                </c:pt>
                <c:pt idx="15">
                  <c:v>2.1600000000000001E-2</c:v>
                </c:pt>
                <c:pt idx="16">
                  <c:v>0.19390000000000002</c:v>
                </c:pt>
                <c:pt idx="17">
                  <c:v>9.35E-2</c:v>
                </c:pt>
              </c:numCache>
            </c:numRef>
          </c:val>
          <c:extLst>
            <c:ext xmlns:c16="http://schemas.microsoft.com/office/drawing/2014/chart" uri="{C3380CC4-5D6E-409C-BE32-E72D297353CC}">
              <c16:uniqueId val="{00000028-D0D0-4D7C-A3D8-AFCD2D1336AB}"/>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2A-D0D0-4D7C-A3D8-AFCD2D1336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C-D0D0-4D7C-A3D8-AFCD2D1336A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E-D0D0-4D7C-A3D8-AFCD2D1336A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0-D0D0-4D7C-A3D8-AFCD2D1336A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2-D0D0-4D7C-A3D8-AFCD2D1336A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4-D0D0-4D7C-A3D8-AFCD2D1336AB}"/>
              </c:ext>
            </c:extLst>
          </c:dPt>
          <c:cat>
            <c:strRef>
              <c:f>'[Survey data 10 May 2018 ordered by top bottom performers.xlsx]Descriptive'!$A$53:$A$70</c:f>
              <c:strCache>
                <c:ptCount val="18"/>
                <c:pt idx="0">
                  <c:v>Engineering &amp; Manufacturing - General</c:v>
                </c:pt>
                <c:pt idx="1">
                  <c:v>Food and beverages</c:v>
                </c:pt>
                <c:pt idx="2">
                  <c:v>Fast Moving Consumer Goods</c:v>
                </c:pt>
                <c:pt idx="3">
                  <c:v>Telecommunications, computer and information services</c:v>
                </c:pt>
                <c:pt idx="4">
                  <c:v>Automotive</c:v>
                </c:pt>
                <c:pt idx="5">
                  <c:v>Electrical &amp; Electronic</c:v>
                </c:pt>
                <c:pt idx="6">
                  <c:v>Professional, scientific and technical services</c:v>
                </c:pt>
                <c:pt idx="7">
                  <c:v>Utilities &amp; Water</c:v>
                </c:pt>
                <c:pt idx="8">
                  <c:v>Transportation and warehousing</c:v>
                </c:pt>
                <c:pt idx="9">
                  <c:v>Construction</c:v>
                </c:pt>
                <c:pt idx="10">
                  <c:v>Educational services</c:v>
                </c:pt>
                <c:pt idx="11">
                  <c:v>Public sector services</c:v>
                </c:pt>
                <c:pt idx="12">
                  <c:v>Retail</c:v>
                </c:pt>
                <c:pt idx="13">
                  <c:v>Health and social care</c:v>
                </c:pt>
                <c:pt idx="14">
                  <c:v>Aerospace and defence</c:v>
                </c:pt>
                <c:pt idx="15">
                  <c:v>Mining &amp; Quarrying</c:v>
                </c:pt>
                <c:pt idx="16">
                  <c:v>Others (specified)</c:v>
                </c:pt>
                <c:pt idx="17">
                  <c:v>Others (not specified)</c:v>
                </c:pt>
              </c:strCache>
            </c:strRef>
          </c:cat>
          <c:val>
            <c:numRef>
              <c:f>'[Survey data 10 May 2018 ordered by top bottom performers.xlsx]Descriptive'!$C$4:$C$9</c:f>
              <c:numCache>
                <c:formatCode>0.0%</c:formatCode>
                <c:ptCount val="6"/>
                <c:pt idx="0">
                  <c:v>1.4285714285714285E-2</c:v>
                </c:pt>
                <c:pt idx="1">
                  <c:v>0.16428571428571428</c:v>
                </c:pt>
                <c:pt idx="2">
                  <c:v>0.15714285714285714</c:v>
                </c:pt>
                <c:pt idx="3">
                  <c:v>0.30714285714285716</c:v>
                </c:pt>
                <c:pt idx="4">
                  <c:v>0.1357142857142857</c:v>
                </c:pt>
                <c:pt idx="5">
                  <c:v>0.22142857142857142</c:v>
                </c:pt>
              </c:numCache>
            </c:numRef>
          </c:val>
          <c:extLst>
            <c:ext xmlns:c16="http://schemas.microsoft.com/office/drawing/2014/chart" uri="{C3380CC4-5D6E-409C-BE32-E72D297353CC}">
              <c16:uniqueId val="{00000035-D0D0-4D7C-A3D8-AFCD2D1336A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36056904158524"/>
          <c:y val="0.32639630710496853"/>
          <c:w val="0.49938892943458918"/>
          <c:h val="0.62481820017253087"/>
        </c:manualLayout>
      </c:layout>
      <c:radarChart>
        <c:radarStyle val="marker"/>
        <c:varyColors val="0"/>
        <c:ser>
          <c:idx val="0"/>
          <c:order val="0"/>
          <c:tx>
            <c:strRef>
              <c:f>'[Survey data 10 May 2018 ordered by top bottom performers.xlsx]Benchmark'!$C$2</c:f>
              <c:strCache>
                <c:ptCount val="1"/>
                <c:pt idx="0">
                  <c:v>Best-in-class</c:v>
                </c:pt>
              </c:strCache>
            </c:strRef>
          </c:tx>
          <c:spPr>
            <a:ln w="25400" cap="rnd">
              <a:solidFill>
                <a:srgbClr val="00B050"/>
              </a:solidFill>
              <a:prstDash val="sysDash"/>
              <a:round/>
            </a:ln>
            <a:effectLst/>
          </c:spPr>
          <c:marker>
            <c:symbol val="none"/>
          </c:marker>
          <c:cat>
            <c:strRef>
              <c:f>'[Survey data 10 May 2018 ordered by top bottom performers.xlsx]Benchmark'!$B$3:$B$7</c:f>
              <c:strCache>
                <c:ptCount val="5"/>
                <c:pt idx="0">
                  <c:v>The Chief Executive Officer (CEO) of our company demonstrates clear leadership and a commitment to quality</c:v>
                </c:pt>
                <c:pt idx="1">
                  <c:v>The CEO of our company has a clear vision and strategy which includes quality</c:v>
                </c:pt>
                <c:pt idx="2">
                  <c:v>The CEO of our company ensures that quality policies are aligned with the company strategy</c:v>
                </c:pt>
                <c:pt idx="3">
                  <c:v>The executive team of our company promotes and supports continuous improvement throughout the company and supply chain</c:v>
                </c:pt>
                <c:pt idx="4">
                  <c:v>The executive team of our company ensures there is a well developed knowledge of quality tools and techniques throughout the company</c:v>
                </c:pt>
              </c:strCache>
            </c:strRef>
          </c:cat>
          <c:val>
            <c:numRef>
              <c:f>'[Survey data 10 May 2018 ordered by top bottom performers.xlsx]Benchmark'!$C$3:$C$7</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3AAD-4DFE-A9C5-CC7302539E18}"/>
            </c:ext>
          </c:extLst>
        </c:ser>
        <c:ser>
          <c:idx val="1"/>
          <c:order val="1"/>
          <c:tx>
            <c:strRef>
              <c:f>'[Survey data 10 May 2018 ordered by top bottom performers.xlsx]Benchmark'!$D$2</c:f>
              <c:strCache>
                <c:ptCount val="1"/>
                <c:pt idx="0">
                  <c:v>Average</c:v>
                </c:pt>
              </c:strCache>
            </c:strRef>
          </c:tx>
          <c:spPr>
            <a:ln w="34925" cap="rnd">
              <a:solidFill>
                <a:srgbClr val="7030A0"/>
              </a:solidFill>
              <a:prstDash val="sysDot"/>
              <a:round/>
            </a:ln>
            <a:effectLst/>
          </c:spPr>
          <c:marker>
            <c:symbol val="none"/>
          </c:marker>
          <c:cat>
            <c:strRef>
              <c:f>'[Survey data 10 May 2018 ordered by top bottom performers.xlsx]Benchmark'!$B$3:$B$7</c:f>
              <c:strCache>
                <c:ptCount val="5"/>
                <c:pt idx="0">
                  <c:v>The Chief Executive Officer (CEO) of our company demonstrates clear leadership and a commitment to quality</c:v>
                </c:pt>
                <c:pt idx="1">
                  <c:v>The CEO of our company has a clear vision and strategy which includes quality</c:v>
                </c:pt>
                <c:pt idx="2">
                  <c:v>The CEO of our company ensures that quality policies are aligned with the company strategy</c:v>
                </c:pt>
                <c:pt idx="3">
                  <c:v>The executive team of our company promotes and supports continuous improvement throughout the company and supply chain</c:v>
                </c:pt>
                <c:pt idx="4">
                  <c:v>The executive team of our company ensures there is a well developed knowledge of quality tools and techniques throughout the company</c:v>
                </c:pt>
              </c:strCache>
            </c:strRef>
          </c:cat>
          <c:val>
            <c:numRef>
              <c:f>'[Survey data 10 May 2018 ordered by top bottom performers.xlsx]Benchmark'!$D$3:$D$7</c:f>
              <c:numCache>
                <c:formatCode>_(* #,##0.00_);_(* \(#,##0.00\);_(* "-"??_);_(@_)</c:formatCode>
                <c:ptCount val="5"/>
                <c:pt idx="0">
                  <c:v>1.7007299270072993</c:v>
                </c:pt>
                <c:pt idx="1">
                  <c:v>1.7681159420289856</c:v>
                </c:pt>
                <c:pt idx="2">
                  <c:v>1.9781021897810218</c:v>
                </c:pt>
                <c:pt idx="3">
                  <c:v>1.9562043795620438</c:v>
                </c:pt>
                <c:pt idx="4">
                  <c:v>2.2627737226277373</c:v>
                </c:pt>
              </c:numCache>
            </c:numRef>
          </c:val>
          <c:extLst>
            <c:ext xmlns:c16="http://schemas.microsoft.com/office/drawing/2014/chart" uri="{C3380CC4-5D6E-409C-BE32-E72D297353CC}">
              <c16:uniqueId val="{00000001-3AAD-4DFE-A9C5-CC7302539E18}"/>
            </c:ext>
          </c:extLst>
        </c:ser>
        <c:ser>
          <c:idx val="2"/>
          <c:order val="2"/>
          <c:tx>
            <c:strRef>
              <c:f>'[Survey data 10 May 2018 ordered by top bottom performers.xlsx]Benchmark'!$E$2</c:f>
              <c:strCache>
                <c:ptCount val="1"/>
                <c:pt idx="0">
                  <c:v>Poorest performers</c:v>
                </c:pt>
              </c:strCache>
            </c:strRef>
          </c:tx>
          <c:spPr>
            <a:ln w="25400" cap="rnd">
              <a:solidFill>
                <a:srgbClr val="FF0000"/>
              </a:solidFill>
              <a:prstDash val="dash"/>
              <a:round/>
            </a:ln>
            <a:effectLst/>
          </c:spPr>
          <c:marker>
            <c:symbol val="none"/>
          </c:marker>
          <c:cat>
            <c:strRef>
              <c:f>'[Survey data 10 May 2018 ordered by top bottom performers.xlsx]Benchmark'!$B$3:$B$7</c:f>
              <c:strCache>
                <c:ptCount val="5"/>
                <c:pt idx="0">
                  <c:v>The Chief Executive Officer (CEO) of our company demonstrates clear leadership and a commitment to quality</c:v>
                </c:pt>
                <c:pt idx="1">
                  <c:v>The CEO of our company has a clear vision and strategy which includes quality</c:v>
                </c:pt>
                <c:pt idx="2">
                  <c:v>The CEO of our company ensures that quality policies are aligned with the company strategy</c:v>
                </c:pt>
                <c:pt idx="3">
                  <c:v>The executive team of our company promotes and supports continuous improvement throughout the company and supply chain</c:v>
                </c:pt>
                <c:pt idx="4">
                  <c:v>The executive team of our company ensures there is a well developed knowledge of quality tools and techniques throughout the company</c:v>
                </c:pt>
              </c:strCache>
            </c:strRef>
          </c:cat>
          <c:val>
            <c:numRef>
              <c:f>'[Survey data 10 May 2018 ordered by top bottom performers.xlsx]Benchmark'!$E$3:$E$7</c:f>
              <c:numCache>
                <c:formatCode>General</c:formatCode>
                <c:ptCount val="5"/>
                <c:pt idx="0">
                  <c:v>5</c:v>
                </c:pt>
                <c:pt idx="1">
                  <c:v>5</c:v>
                </c:pt>
                <c:pt idx="2">
                  <c:v>5</c:v>
                </c:pt>
                <c:pt idx="3">
                  <c:v>5</c:v>
                </c:pt>
                <c:pt idx="4">
                  <c:v>5</c:v>
                </c:pt>
              </c:numCache>
            </c:numRef>
          </c:val>
          <c:extLst>
            <c:ext xmlns:c16="http://schemas.microsoft.com/office/drawing/2014/chart" uri="{C3380CC4-5D6E-409C-BE32-E72D297353CC}">
              <c16:uniqueId val="{00000002-3AAD-4DFE-A9C5-CC7302539E18}"/>
            </c:ext>
          </c:extLst>
        </c:ser>
        <c:dLbls>
          <c:showLegendKey val="0"/>
          <c:showVal val="0"/>
          <c:showCatName val="0"/>
          <c:showSerName val="0"/>
          <c:showPercent val="0"/>
          <c:showBubbleSize val="0"/>
        </c:dLbls>
        <c:axId val="194259144"/>
        <c:axId val="194903632"/>
      </c:radarChart>
      <c:catAx>
        <c:axId val="194259144"/>
        <c:scaling>
          <c:orientation val="minMax"/>
        </c:scaling>
        <c:delete val="0"/>
        <c:axPos val="b"/>
        <c:majorGridlines>
          <c:spPr>
            <a:ln w="9525" cap="flat" cmpd="sng" algn="ctr">
              <a:solidFill>
                <a:schemeClr val="tx1">
                  <a:lumMod val="15000"/>
                  <a:lumOff val="85000"/>
                </a:schemeClr>
              </a:solidFill>
              <a:round/>
            </a:ln>
            <a:effectLst/>
          </c:spPr>
        </c:majorGridlines>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94903632"/>
        <c:crosses val="autoZero"/>
        <c:auto val="1"/>
        <c:lblAlgn val="ctr"/>
        <c:lblOffset val="100"/>
        <c:noMultiLvlLbl val="0"/>
      </c:catAx>
      <c:valAx>
        <c:axId val="1949036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425914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b="1" i="0" u="none" strike="noStrike" baseline="0">
                <a:effectLst/>
              </a:rPr>
              <a:t>Executive team seeks feedback from a range of measures to evaluate the cost/value of quality using the following measures</a:t>
            </a:r>
            <a:endParaRPr lang="en-GB" sz="14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949928566641523"/>
          <c:y val="0.17541132031026205"/>
          <c:w val="0.70243011711241155"/>
          <c:h val="0.71544042614720504"/>
        </c:manualLayout>
      </c:layout>
      <c:barChart>
        <c:barDir val="bar"/>
        <c:grouping val="clustered"/>
        <c:varyColors val="0"/>
        <c:ser>
          <c:idx val="0"/>
          <c:order val="0"/>
          <c:tx>
            <c:strRef>
              <c:f>'[Survey data 10 May 2018 ordered by top bottom performers.xlsx]Benchmark'!$C$69</c:f>
              <c:strCache>
                <c:ptCount val="1"/>
                <c:pt idx="0">
                  <c:v>% of companies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data 10 May 2018 ordered by top bottom performers.xlsx]Benchmark'!$B$45:$B$49</c:f>
              <c:strCache>
                <c:ptCount val="5"/>
                <c:pt idx="0">
                  <c:v>Costs of preventing quality failures</c:v>
                </c:pt>
                <c:pt idx="1">
                  <c:v>Appraisal of assessment costs of quality</c:v>
                </c:pt>
                <c:pt idx="2">
                  <c:v>Internal financial costs of quality failures incurred</c:v>
                </c:pt>
                <c:pt idx="3">
                  <c:v>External financial costs of quality failures incurred</c:v>
                </c:pt>
                <c:pt idx="4">
                  <c:v>Reputational damage or loss of goodwill</c:v>
                </c:pt>
              </c:strCache>
            </c:strRef>
          </c:cat>
          <c:val>
            <c:numRef>
              <c:f>'[Survey data 10 May 2018 ordered by top bottom performers.xlsx]Benchmark'!$C$45:$C$49</c:f>
              <c:numCache>
                <c:formatCode>0%</c:formatCode>
                <c:ptCount val="5"/>
                <c:pt idx="0">
                  <c:v>0.41428571428571431</c:v>
                </c:pt>
                <c:pt idx="1">
                  <c:v>0.32857142857142857</c:v>
                </c:pt>
                <c:pt idx="2">
                  <c:v>0.52857142857142858</c:v>
                </c:pt>
                <c:pt idx="3">
                  <c:v>0.4642857142857143</c:v>
                </c:pt>
                <c:pt idx="4">
                  <c:v>0.47857142857142859</c:v>
                </c:pt>
              </c:numCache>
            </c:numRef>
          </c:val>
          <c:extLst>
            <c:ext xmlns:c16="http://schemas.microsoft.com/office/drawing/2014/chart" uri="{C3380CC4-5D6E-409C-BE32-E72D297353CC}">
              <c16:uniqueId val="{00000000-BA93-42B0-8E80-D659CCF14855}"/>
            </c:ext>
          </c:extLst>
        </c:ser>
        <c:ser>
          <c:idx val="1"/>
          <c:order val="1"/>
          <c:tx>
            <c:strRef>
              <c:f>'[Survey data 10 May 2018 ordered by top bottom performers.xlsx]Benchmark'!$D$69</c:f>
              <c:strCache>
                <c:ptCount val="1"/>
                <c:pt idx="0">
                  <c:v>Your company</c:v>
                </c:pt>
              </c:strCache>
            </c:strRef>
          </c:tx>
          <c:spPr>
            <a:solidFill>
              <a:srgbClr val="7030A0"/>
            </a:solidFill>
            <a:ln>
              <a:noFill/>
            </a:ln>
            <a:effectLst/>
          </c:spPr>
          <c:invertIfNegative val="0"/>
          <c:cat>
            <c:strRef>
              <c:f>'[Survey data 10 May 2018 ordered by top bottom performers.xlsx]Benchmark'!$B$45:$B$49</c:f>
              <c:strCache>
                <c:ptCount val="5"/>
                <c:pt idx="0">
                  <c:v>Costs of preventing quality failures</c:v>
                </c:pt>
                <c:pt idx="1">
                  <c:v>Appraisal of assessment costs of quality</c:v>
                </c:pt>
                <c:pt idx="2">
                  <c:v>Internal financial costs of quality failures incurred</c:v>
                </c:pt>
                <c:pt idx="3">
                  <c:v>External financial costs of quality failures incurred</c:v>
                </c:pt>
                <c:pt idx="4">
                  <c:v>Reputational damage or loss of goodwill</c:v>
                </c:pt>
              </c:strCache>
            </c:strRef>
          </c:cat>
          <c:val>
            <c:numRef>
              <c:f>'[Survey data 10 May 2018 ordered by top bottom performers.xlsx]Benchmark'!$D$45:$D$49</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1-BA93-42B0-8E80-D659CCF14855}"/>
            </c:ext>
          </c:extLst>
        </c:ser>
        <c:dLbls>
          <c:showLegendKey val="0"/>
          <c:showVal val="0"/>
          <c:showCatName val="0"/>
          <c:showSerName val="0"/>
          <c:showPercent val="0"/>
          <c:showBubbleSize val="0"/>
        </c:dLbls>
        <c:gapWidth val="182"/>
        <c:axId val="195483488"/>
        <c:axId val="195250792"/>
      </c:barChart>
      <c:catAx>
        <c:axId val="195483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95250792"/>
        <c:crosses val="autoZero"/>
        <c:auto val="1"/>
        <c:lblAlgn val="ctr"/>
        <c:lblOffset val="100"/>
        <c:noMultiLvlLbl val="0"/>
      </c:catAx>
      <c:valAx>
        <c:axId val="195250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483488"/>
        <c:crosses val="autoZero"/>
        <c:crossBetween val="between"/>
      </c:valAx>
      <c:spPr>
        <a:noFill/>
        <a:ln w="25400">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i="0" u="none" strike="noStrike" baseline="0">
                <a:effectLst/>
              </a:rPr>
              <a:t>The estimated value of quality-related costs as a percentage of total sales in your company</a:t>
            </a:r>
            <a:endParaRPr lang="en-GB" sz="1800"/>
          </a:p>
        </c:rich>
      </c:tx>
      <c:layout>
        <c:manualLayout>
          <c:xMode val="edge"/>
          <c:yMode val="edge"/>
          <c:x val="0.12949473465109829"/>
          <c:y val="2.747752035932807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Benchmark!$C$69</c:f>
              <c:strCache>
                <c:ptCount val="1"/>
                <c:pt idx="0">
                  <c:v>% of companies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Benchmark!$B$70:$B$76</c:f>
              <c:strCache>
                <c:ptCount val="7"/>
                <c:pt idx="0">
                  <c:v>&lt;0.5%</c:v>
                </c:pt>
                <c:pt idx="1">
                  <c:v>0.5-1%</c:v>
                </c:pt>
                <c:pt idx="2">
                  <c:v>1-2%</c:v>
                </c:pt>
                <c:pt idx="3">
                  <c:v>2-5%</c:v>
                </c:pt>
                <c:pt idx="4">
                  <c:v>5-10%</c:v>
                </c:pt>
                <c:pt idx="5">
                  <c:v>10-20%</c:v>
                </c:pt>
                <c:pt idx="6">
                  <c:v>&gt;20%</c:v>
                </c:pt>
              </c:strCache>
            </c:strRef>
          </c:cat>
          <c:val>
            <c:numRef>
              <c:f>Benchmark!$C$70:$C$76</c:f>
              <c:numCache>
                <c:formatCode>0%</c:formatCode>
                <c:ptCount val="7"/>
                <c:pt idx="0">
                  <c:v>0.16428571428571428</c:v>
                </c:pt>
                <c:pt idx="1">
                  <c:v>0.16428571428571428</c:v>
                </c:pt>
                <c:pt idx="2">
                  <c:v>0.12142857142857143</c:v>
                </c:pt>
                <c:pt idx="3">
                  <c:v>0.2</c:v>
                </c:pt>
                <c:pt idx="4">
                  <c:v>0.12857142857142856</c:v>
                </c:pt>
                <c:pt idx="5">
                  <c:v>0.10714285714285714</c:v>
                </c:pt>
                <c:pt idx="6">
                  <c:v>0.05</c:v>
                </c:pt>
              </c:numCache>
            </c:numRef>
          </c:val>
          <c:extLst>
            <c:ext xmlns:c16="http://schemas.microsoft.com/office/drawing/2014/chart" uri="{C3380CC4-5D6E-409C-BE32-E72D297353CC}">
              <c16:uniqueId val="{00000000-8240-428A-A848-C23FDDF350BB}"/>
            </c:ext>
          </c:extLst>
        </c:ser>
        <c:ser>
          <c:idx val="1"/>
          <c:order val="1"/>
          <c:tx>
            <c:strRef>
              <c:f>Benchmark!$D$69</c:f>
              <c:strCache>
                <c:ptCount val="1"/>
              </c:strCache>
            </c:strRef>
          </c:tx>
          <c:spPr>
            <a:solidFill>
              <a:srgbClr val="7030A0"/>
            </a:solidFill>
            <a:ln>
              <a:noFill/>
            </a:ln>
            <a:effectLst/>
          </c:spPr>
          <c:invertIfNegative val="0"/>
          <c:cat>
            <c:strRef>
              <c:f>Benchmark!$B$70:$B$76</c:f>
              <c:strCache>
                <c:ptCount val="7"/>
                <c:pt idx="0">
                  <c:v>&lt;0.5%</c:v>
                </c:pt>
                <c:pt idx="1">
                  <c:v>0.5-1%</c:v>
                </c:pt>
                <c:pt idx="2">
                  <c:v>1-2%</c:v>
                </c:pt>
                <c:pt idx="3">
                  <c:v>2-5%</c:v>
                </c:pt>
                <c:pt idx="4">
                  <c:v>5-10%</c:v>
                </c:pt>
                <c:pt idx="5">
                  <c:v>10-20%</c:v>
                </c:pt>
                <c:pt idx="6">
                  <c:v>&gt;20%</c:v>
                </c:pt>
              </c:strCache>
            </c:strRef>
          </c:cat>
          <c:val>
            <c:numRef>
              <c:f>Benchmark!$D$70:$D$76</c:f>
              <c:numCache>
                <c:formatCode>General</c:formatCode>
                <c:ptCount val="7"/>
              </c:numCache>
            </c:numRef>
          </c:val>
          <c:extLst>
            <c:ext xmlns:c16="http://schemas.microsoft.com/office/drawing/2014/chart" uri="{C3380CC4-5D6E-409C-BE32-E72D297353CC}">
              <c16:uniqueId val="{00000001-8240-428A-A848-C23FDDF350BB}"/>
            </c:ext>
          </c:extLst>
        </c:ser>
        <c:dLbls>
          <c:showLegendKey val="0"/>
          <c:showVal val="0"/>
          <c:showCatName val="0"/>
          <c:showSerName val="0"/>
          <c:showPercent val="0"/>
          <c:showBubbleSize val="0"/>
        </c:dLbls>
        <c:gapWidth val="182"/>
        <c:axId val="623316656"/>
        <c:axId val="623318296"/>
      </c:barChart>
      <c:catAx>
        <c:axId val="623316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23318296"/>
        <c:crosses val="autoZero"/>
        <c:auto val="1"/>
        <c:lblAlgn val="ctr"/>
        <c:lblOffset val="100"/>
        <c:noMultiLvlLbl val="0"/>
      </c:catAx>
      <c:valAx>
        <c:axId val="623318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331665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94723768689626"/>
          <c:y val="0.23063406159406033"/>
          <c:w val="0.51797674058163634"/>
          <c:h val="0.61279049059732738"/>
        </c:manualLayout>
      </c:layout>
      <c:radarChart>
        <c:radarStyle val="marker"/>
        <c:varyColors val="0"/>
        <c:ser>
          <c:idx val="0"/>
          <c:order val="0"/>
          <c:tx>
            <c:strRef>
              <c:f>'[Survey data 10 May 2018 ordered by top bottom performers.xlsx]Benchmark'!$C$186</c:f>
              <c:strCache>
                <c:ptCount val="1"/>
                <c:pt idx="0">
                  <c:v>High importance</c:v>
                </c:pt>
              </c:strCache>
            </c:strRef>
          </c:tx>
          <c:spPr>
            <a:ln w="28575" cap="rnd">
              <a:solidFill>
                <a:srgbClr val="00B050"/>
              </a:solidFill>
              <a:prstDash val="sysDash"/>
              <a:round/>
            </a:ln>
            <a:effectLst/>
          </c:spPr>
          <c:marker>
            <c:symbol val="none"/>
          </c:marker>
          <c:cat>
            <c:strRef>
              <c:f>'[Survey data 10 May 2018 ordered by top bottom performers.xlsx]Benchmark'!$B$187:$B$189</c:f>
              <c:strCache>
                <c:ptCount val="3"/>
                <c:pt idx="0">
                  <c:v>The CEO communicates throughout the company and its supply chain the importance of conforming to quality management systems</c:v>
                </c:pt>
                <c:pt idx="1">
                  <c:v>The standing or reputation of quality management at the company</c:v>
                </c:pt>
                <c:pt idx="2">
                  <c:v> Importance of quality in the strategy and positioning of the company</c:v>
                </c:pt>
              </c:strCache>
            </c:strRef>
          </c:cat>
          <c:val>
            <c:numRef>
              <c:f>'[Survey data 10 May 2018 ordered by top bottom performers.xlsx]Benchmark'!$C$187:$C$189</c:f>
              <c:numCache>
                <c:formatCode>General</c:formatCode>
                <c:ptCount val="3"/>
                <c:pt idx="0">
                  <c:v>1</c:v>
                </c:pt>
                <c:pt idx="1">
                  <c:v>1</c:v>
                </c:pt>
                <c:pt idx="2">
                  <c:v>1</c:v>
                </c:pt>
              </c:numCache>
            </c:numRef>
          </c:val>
          <c:extLst>
            <c:ext xmlns:c16="http://schemas.microsoft.com/office/drawing/2014/chart" uri="{C3380CC4-5D6E-409C-BE32-E72D297353CC}">
              <c16:uniqueId val="{00000000-00F5-44C6-B14B-3769EE52361D}"/>
            </c:ext>
          </c:extLst>
        </c:ser>
        <c:ser>
          <c:idx val="1"/>
          <c:order val="1"/>
          <c:tx>
            <c:strRef>
              <c:f>'[Survey data 10 May 2018 ordered by top bottom performers.xlsx]Benchmark'!$D$186</c:f>
              <c:strCache>
                <c:ptCount val="1"/>
                <c:pt idx="0">
                  <c:v>Average</c:v>
                </c:pt>
              </c:strCache>
            </c:strRef>
          </c:tx>
          <c:spPr>
            <a:ln w="28575" cap="rnd">
              <a:solidFill>
                <a:srgbClr val="7030A0"/>
              </a:solidFill>
              <a:prstDash val="sysDot"/>
              <a:round/>
            </a:ln>
            <a:effectLst/>
          </c:spPr>
          <c:marker>
            <c:symbol val="none"/>
          </c:marker>
          <c:cat>
            <c:strRef>
              <c:f>'[Survey data 10 May 2018 ordered by top bottom performers.xlsx]Benchmark'!$B$187:$B$189</c:f>
              <c:strCache>
                <c:ptCount val="3"/>
                <c:pt idx="0">
                  <c:v>The CEO communicates throughout the company and its supply chain the importance of conforming to quality management systems</c:v>
                </c:pt>
                <c:pt idx="1">
                  <c:v>The standing or reputation of quality management at the company</c:v>
                </c:pt>
                <c:pt idx="2">
                  <c:v> Importance of quality in the strategy and positioning of the company</c:v>
                </c:pt>
              </c:strCache>
            </c:strRef>
          </c:cat>
          <c:val>
            <c:numRef>
              <c:f>'[Survey data 10 May 2018 ordered by top bottom performers.xlsx]Benchmark'!$D$187:$D$189</c:f>
              <c:numCache>
                <c:formatCode>_(* #,##0.00_);_(* \(#,##0.00\);_(* "-"??_);_(@_)</c:formatCode>
                <c:ptCount val="3"/>
                <c:pt idx="0">
                  <c:v>2.2627737226277373</c:v>
                </c:pt>
                <c:pt idx="1">
                  <c:v>2.1956521739130435</c:v>
                </c:pt>
                <c:pt idx="2">
                  <c:v>1.9927536231884058</c:v>
                </c:pt>
              </c:numCache>
            </c:numRef>
          </c:val>
          <c:extLst>
            <c:ext xmlns:c16="http://schemas.microsoft.com/office/drawing/2014/chart" uri="{C3380CC4-5D6E-409C-BE32-E72D297353CC}">
              <c16:uniqueId val="{00000001-00F5-44C6-B14B-3769EE52361D}"/>
            </c:ext>
          </c:extLst>
        </c:ser>
        <c:ser>
          <c:idx val="2"/>
          <c:order val="2"/>
          <c:tx>
            <c:strRef>
              <c:f>'[Survey data 10 May 2018 ordered by top bottom performers.xlsx]Benchmark'!$E$186</c:f>
              <c:strCache>
                <c:ptCount val="1"/>
                <c:pt idx="0">
                  <c:v>Low importance</c:v>
                </c:pt>
              </c:strCache>
            </c:strRef>
          </c:tx>
          <c:spPr>
            <a:ln w="28575" cap="rnd">
              <a:solidFill>
                <a:srgbClr val="FF0000"/>
              </a:solidFill>
              <a:prstDash val="sysDash"/>
              <a:round/>
            </a:ln>
            <a:effectLst/>
          </c:spPr>
          <c:marker>
            <c:symbol val="none"/>
          </c:marker>
          <c:cat>
            <c:strRef>
              <c:f>'[Survey data 10 May 2018 ordered by top bottom performers.xlsx]Benchmark'!$B$187:$B$189</c:f>
              <c:strCache>
                <c:ptCount val="3"/>
                <c:pt idx="0">
                  <c:v>The CEO communicates throughout the company and its supply chain the importance of conforming to quality management systems</c:v>
                </c:pt>
                <c:pt idx="1">
                  <c:v>The standing or reputation of quality management at the company</c:v>
                </c:pt>
                <c:pt idx="2">
                  <c:v> Importance of quality in the strategy and positioning of the company</c:v>
                </c:pt>
              </c:strCache>
            </c:strRef>
          </c:cat>
          <c:val>
            <c:numRef>
              <c:f>'[Survey data 10 May 2018 ordered by top bottom performers.xlsx]Benchmark'!$E$187:$E$189</c:f>
              <c:numCache>
                <c:formatCode>General</c:formatCode>
                <c:ptCount val="3"/>
                <c:pt idx="0">
                  <c:v>5</c:v>
                </c:pt>
                <c:pt idx="1">
                  <c:v>5</c:v>
                </c:pt>
                <c:pt idx="2">
                  <c:v>5</c:v>
                </c:pt>
              </c:numCache>
            </c:numRef>
          </c:val>
          <c:extLst>
            <c:ext xmlns:c16="http://schemas.microsoft.com/office/drawing/2014/chart" uri="{C3380CC4-5D6E-409C-BE32-E72D297353CC}">
              <c16:uniqueId val="{00000002-00F5-44C6-B14B-3769EE52361D}"/>
            </c:ext>
          </c:extLst>
        </c:ser>
        <c:dLbls>
          <c:showLegendKey val="0"/>
          <c:showVal val="0"/>
          <c:showCatName val="0"/>
          <c:showSerName val="0"/>
          <c:showPercent val="0"/>
          <c:showBubbleSize val="0"/>
        </c:dLbls>
        <c:axId val="219094768"/>
        <c:axId val="219095160"/>
      </c:radarChart>
      <c:catAx>
        <c:axId val="219094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9095160"/>
        <c:crosses val="autoZero"/>
        <c:auto val="1"/>
        <c:lblAlgn val="ctr"/>
        <c:lblOffset val="100"/>
        <c:noMultiLvlLbl val="0"/>
      </c:catAx>
      <c:valAx>
        <c:axId val="21909516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9094768"/>
        <c:crosses val="autoZero"/>
        <c:crossBetween val="between"/>
        <c:majorUnit val="1"/>
      </c:valAx>
      <c:spPr>
        <a:noFill/>
        <a:ln>
          <a:noFill/>
        </a:ln>
        <a:effectLst/>
      </c:spPr>
    </c:plotArea>
    <c:legend>
      <c:legendPos val="b"/>
      <c:layout>
        <c:manualLayout>
          <c:xMode val="edge"/>
          <c:yMode val="edge"/>
          <c:x val="0.10866719906913884"/>
          <c:y val="0.7597703812382709"/>
          <c:w val="0.72392305941105684"/>
          <c:h val="4.008341593880337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720808799022329E-2"/>
          <c:y val="9.9917038203484645E-2"/>
          <c:w val="0.94158060215531603"/>
          <c:h val="0.7312708008288934"/>
        </c:manualLayout>
      </c:layout>
      <c:barChart>
        <c:barDir val="col"/>
        <c:grouping val="clustered"/>
        <c:varyColors val="0"/>
        <c:ser>
          <c:idx val="0"/>
          <c:order val="0"/>
          <c:tx>
            <c:strRef>
              <c:f>'[Survey data 10 May 2018 ordered by top bottom performers.xlsx]Benchmark'!$C$154</c:f>
              <c:strCache>
                <c:ptCount val="1"/>
                <c:pt idx="0">
                  <c:v>1. High importance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data 10 May 2018 ordered by top bottom performers.xlsx]Benchmark'!$B$155:$B$157</c:f>
              <c:strCache>
                <c:ptCount val="3"/>
                <c:pt idx="0">
                  <c:v>The CEO communicates throughout the company and its supply chain the importance of conforming to quality management systems</c:v>
                </c:pt>
                <c:pt idx="1">
                  <c:v>The standing or reputation of quality management at the company</c:v>
                </c:pt>
                <c:pt idx="2">
                  <c:v> Importance of quality in the strategy and positioning of the company</c:v>
                </c:pt>
              </c:strCache>
            </c:strRef>
          </c:cat>
          <c:val>
            <c:numRef>
              <c:f>'[Survey data 10 May 2018 ordered by top bottom performers.xlsx]Benchmark'!$C$155:$C$157</c:f>
              <c:numCache>
                <c:formatCode>0%</c:formatCode>
                <c:ptCount val="3"/>
                <c:pt idx="0">
                  <c:v>0.32116788321167883</c:v>
                </c:pt>
                <c:pt idx="1">
                  <c:v>0.29710144927536231</c:v>
                </c:pt>
                <c:pt idx="2">
                  <c:v>0.40441176470588236</c:v>
                </c:pt>
              </c:numCache>
            </c:numRef>
          </c:val>
          <c:extLst>
            <c:ext xmlns:c16="http://schemas.microsoft.com/office/drawing/2014/chart" uri="{C3380CC4-5D6E-409C-BE32-E72D297353CC}">
              <c16:uniqueId val="{00000000-484B-4E72-9901-CF2B50B0F1B9}"/>
            </c:ext>
          </c:extLst>
        </c:ser>
        <c:ser>
          <c:idx val="1"/>
          <c:order val="1"/>
          <c:tx>
            <c:strRef>
              <c:f>'[Survey data 10 May 2018 ordered by top bottom performers.xlsx]Benchmark'!$D$154</c:f>
              <c:strCache>
                <c:ptCount val="1"/>
                <c:pt idx="0">
                  <c:v>2. Importance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data 10 May 2018 ordered by top bottom performers.xlsx]Benchmark'!$B$155:$B$157</c:f>
              <c:strCache>
                <c:ptCount val="3"/>
                <c:pt idx="0">
                  <c:v>The CEO communicates throughout the company and its supply chain the importance of conforming to quality management systems</c:v>
                </c:pt>
                <c:pt idx="1">
                  <c:v>The standing or reputation of quality management at the company</c:v>
                </c:pt>
                <c:pt idx="2">
                  <c:v> Importance of quality in the strategy and positioning of the company</c:v>
                </c:pt>
              </c:strCache>
            </c:strRef>
          </c:cat>
          <c:val>
            <c:numRef>
              <c:f>'[Survey data 10 May 2018 ordered by top bottom performers.xlsx]Benchmark'!$D$155:$D$157</c:f>
              <c:numCache>
                <c:formatCode>0%</c:formatCode>
                <c:ptCount val="3"/>
                <c:pt idx="0">
                  <c:v>0.31386861313868614</c:v>
                </c:pt>
                <c:pt idx="1">
                  <c:v>0.35507246376811596</c:v>
                </c:pt>
                <c:pt idx="2">
                  <c:v>0.31617647058823528</c:v>
                </c:pt>
              </c:numCache>
            </c:numRef>
          </c:val>
          <c:extLst>
            <c:ext xmlns:c16="http://schemas.microsoft.com/office/drawing/2014/chart" uri="{C3380CC4-5D6E-409C-BE32-E72D297353CC}">
              <c16:uniqueId val="{00000001-484B-4E72-9901-CF2B50B0F1B9}"/>
            </c:ext>
          </c:extLst>
        </c:ser>
        <c:ser>
          <c:idx val="2"/>
          <c:order val="2"/>
          <c:tx>
            <c:strRef>
              <c:f>'[Survey data 10 May 2018 ordered by top bottom performers.xlsx]Benchmark'!$E$154</c:f>
              <c:strCache>
                <c:ptCount val="1"/>
                <c:pt idx="0">
                  <c:v>3. Average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data 10 May 2018 ordered by top bottom performers.xlsx]Benchmark'!$B$155:$B$157</c:f>
              <c:strCache>
                <c:ptCount val="3"/>
                <c:pt idx="0">
                  <c:v>The CEO communicates throughout the company and its supply chain the importance of conforming to quality management systems</c:v>
                </c:pt>
                <c:pt idx="1">
                  <c:v>The standing or reputation of quality management at the company</c:v>
                </c:pt>
                <c:pt idx="2">
                  <c:v> Importance of quality in the strategy and positioning of the company</c:v>
                </c:pt>
              </c:strCache>
            </c:strRef>
          </c:cat>
          <c:val>
            <c:numRef>
              <c:f>'[Survey data 10 May 2018 ordered by top bottom performers.xlsx]Benchmark'!$E$155:$E$157</c:f>
              <c:numCache>
                <c:formatCode>0%</c:formatCode>
                <c:ptCount val="3"/>
                <c:pt idx="0">
                  <c:v>0.21167883211678831</c:v>
                </c:pt>
                <c:pt idx="1">
                  <c:v>0.2318840579710145</c:v>
                </c:pt>
                <c:pt idx="2">
                  <c:v>0.19852941176470587</c:v>
                </c:pt>
              </c:numCache>
            </c:numRef>
          </c:val>
          <c:extLst>
            <c:ext xmlns:c16="http://schemas.microsoft.com/office/drawing/2014/chart" uri="{C3380CC4-5D6E-409C-BE32-E72D297353CC}">
              <c16:uniqueId val="{00000002-484B-4E72-9901-CF2B50B0F1B9}"/>
            </c:ext>
          </c:extLst>
        </c:ser>
        <c:ser>
          <c:idx val="3"/>
          <c:order val="3"/>
          <c:tx>
            <c:strRef>
              <c:f>'[Survey data 10 May 2018 ordered by top bottom performers.xlsx]Benchmark'!$F$154</c:f>
              <c:strCache>
                <c:ptCount val="1"/>
                <c:pt idx="0">
                  <c:v>4. Low importance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data 10 May 2018 ordered by top bottom performers.xlsx]Benchmark'!$B$155:$B$157</c:f>
              <c:strCache>
                <c:ptCount val="3"/>
                <c:pt idx="0">
                  <c:v>The CEO communicates throughout the company and its supply chain the importance of conforming to quality management systems</c:v>
                </c:pt>
                <c:pt idx="1">
                  <c:v>The standing or reputation of quality management at the company</c:v>
                </c:pt>
                <c:pt idx="2">
                  <c:v> Importance of quality in the strategy and positioning of the company</c:v>
                </c:pt>
              </c:strCache>
            </c:strRef>
          </c:cat>
          <c:val>
            <c:numRef>
              <c:f>'[Survey data 10 May 2018 ordered by top bottom performers.xlsx]Benchmark'!$F$155:$F$157</c:f>
              <c:numCache>
                <c:formatCode>0%</c:formatCode>
                <c:ptCount val="3"/>
                <c:pt idx="0">
                  <c:v>8.7591240875912413E-2</c:v>
                </c:pt>
                <c:pt idx="1">
                  <c:v>8.6956521739130432E-2</c:v>
                </c:pt>
                <c:pt idx="2">
                  <c:v>8.8235294117647065E-2</c:v>
                </c:pt>
              </c:numCache>
            </c:numRef>
          </c:val>
          <c:extLst>
            <c:ext xmlns:c16="http://schemas.microsoft.com/office/drawing/2014/chart" uri="{C3380CC4-5D6E-409C-BE32-E72D297353CC}">
              <c16:uniqueId val="{00000003-484B-4E72-9901-CF2B50B0F1B9}"/>
            </c:ext>
          </c:extLst>
        </c:ser>
        <c:ser>
          <c:idx val="4"/>
          <c:order val="4"/>
          <c:tx>
            <c:strRef>
              <c:f>'[Survey data 10 May 2018 ordered by top bottom performers.xlsx]Benchmark'!$G$154</c:f>
              <c:strCache>
                <c:ptCount val="1"/>
                <c:pt idx="0">
                  <c:v>5. Not importance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data 10 May 2018 ordered by top bottom performers.xlsx]Benchmark'!$B$155:$B$157</c:f>
              <c:strCache>
                <c:ptCount val="3"/>
                <c:pt idx="0">
                  <c:v>The CEO communicates throughout the company and its supply chain the importance of conforming to quality management systems</c:v>
                </c:pt>
                <c:pt idx="1">
                  <c:v>The standing or reputation of quality management at the company</c:v>
                </c:pt>
                <c:pt idx="2">
                  <c:v> Importance of quality in the strategy and positioning of the company</c:v>
                </c:pt>
              </c:strCache>
            </c:strRef>
          </c:cat>
          <c:val>
            <c:numRef>
              <c:f>'[Survey data 10 May 2018 ordered by top bottom performers.xlsx]Benchmark'!$G$155:$G$157</c:f>
              <c:numCache>
                <c:formatCode>0%</c:formatCode>
                <c:ptCount val="3"/>
                <c:pt idx="0">
                  <c:v>6.569343065693431E-2</c:v>
                </c:pt>
                <c:pt idx="1">
                  <c:v>2.8985507246376812E-2</c:v>
                </c:pt>
                <c:pt idx="2">
                  <c:v>7.3529411764705881E-3</c:v>
                </c:pt>
              </c:numCache>
            </c:numRef>
          </c:val>
          <c:extLst>
            <c:ext xmlns:c16="http://schemas.microsoft.com/office/drawing/2014/chart" uri="{C3380CC4-5D6E-409C-BE32-E72D297353CC}">
              <c16:uniqueId val="{00000004-484B-4E72-9901-CF2B50B0F1B9}"/>
            </c:ext>
          </c:extLst>
        </c:ser>
        <c:dLbls>
          <c:showLegendKey val="0"/>
          <c:showVal val="0"/>
          <c:showCatName val="0"/>
          <c:showSerName val="0"/>
          <c:showPercent val="0"/>
          <c:showBubbleSize val="0"/>
        </c:dLbls>
        <c:gapWidth val="150"/>
        <c:axId val="195150840"/>
        <c:axId val="195151224"/>
      </c:barChart>
      <c:catAx>
        <c:axId val="19515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5151224"/>
        <c:crosses val="autoZero"/>
        <c:auto val="1"/>
        <c:lblAlgn val="ctr"/>
        <c:lblOffset val="100"/>
        <c:noMultiLvlLbl val="0"/>
      </c:catAx>
      <c:valAx>
        <c:axId val="195151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150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27983279762239"/>
          <c:y val="0.15692852377569491"/>
          <c:w val="0.41439666252107543"/>
          <c:h val="0.70583287753791368"/>
        </c:manualLayout>
      </c:layout>
      <c:radarChart>
        <c:radarStyle val="marker"/>
        <c:varyColors val="0"/>
        <c:ser>
          <c:idx val="0"/>
          <c:order val="0"/>
          <c:tx>
            <c:strRef>
              <c:f>'[Survey data 10 May 2018 ordered by top bottom performers.xlsx]Benchmark'!$C$251</c:f>
              <c:strCache>
                <c:ptCount val="1"/>
                <c:pt idx="0">
                  <c:v>Best-in-class</c:v>
                </c:pt>
              </c:strCache>
            </c:strRef>
          </c:tx>
          <c:spPr>
            <a:ln w="28575" cap="rnd">
              <a:solidFill>
                <a:srgbClr val="00B050"/>
              </a:solidFill>
              <a:prstDash val="sysDash"/>
              <a:round/>
            </a:ln>
            <a:effectLst/>
          </c:spPr>
          <c:marker>
            <c:symbol val="none"/>
          </c:marker>
          <c:cat>
            <c:strRef>
              <c:f>'[Survey data 10 May 2018 ordered by top bottom performers.xlsx]Benchmark'!$B$252:$B$257</c:f>
              <c:strCache>
                <c:ptCount val="6"/>
                <c:pt idx="0">
                  <c:v>The executive team of our company promotes a culture of decision-making based on factual evidence</c:v>
                </c:pt>
                <c:pt idx="1">
                  <c:v>The executive team of our company requires the true root causes of risks and failures to be clearly identified</c:v>
                </c:pt>
                <c:pt idx="2">
                  <c:v>Our company has an effective governance policy and process to eliminate quality and supply chain risks</c:v>
                </c:pt>
                <c:pt idx="3">
                  <c:v>The executive team of our company is vigilant in promoting risk based approaches to the supply chain</c:v>
                </c:pt>
                <c:pt idx="4">
                  <c:v>The executive team of our comp​any understands the importance of supply chain quality assurance</c:v>
                </c:pt>
                <c:pt idx="5">
                  <c:v>Potential problems are  prevented through effective quality planning in our company and the supply chain</c:v>
                </c:pt>
              </c:strCache>
            </c:strRef>
          </c:cat>
          <c:val>
            <c:numRef>
              <c:f>'[Survey data 10 May 2018 ordered by top bottom performers.xlsx]Benchmark'!$C$252:$C$257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B42F-4427-8718-D8E80640395F}"/>
            </c:ext>
          </c:extLst>
        </c:ser>
        <c:ser>
          <c:idx val="1"/>
          <c:order val="1"/>
          <c:tx>
            <c:strRef>
              <c:f>'[Survey data 10 May 2018 ordered by top bottom performers.xlsx]Benchmark'!$D$251</c:f>
              <c:strCache>
                <c:ptCount val="1"/>
                <c:pt idx="0">
                  <c:v>Average</c:v>
                </c:pt>
              </c:strCache>
            </c:strRef>
          </c:tx>
          <c:spPr>
            <a:ln w="28575" cap="rnd">
              <a:solidFill>
                <a:srgbClr val="7030A0"/>
              </a:solidFill>
              <a:prstDash val="sysDot"/>
              <a:round/>
            </a:ln>
            <a:effectLst/>
          </c:spPr>
          <c:marker>
            <c:symbol val="none"/>
          </c:marker>
          <c:cat>
            <c:strRef>
              <c:f>'[Survey data 10 May 2018 ordered by top bottom performers.xlsx]Benchmark'!$B$252:$B$257</c:f>
              <c:strCache>
                <c:ptCount val="6"/>
                <c:pt idx="0">
                  <c:v>The executive team of our company promotes a culture of decision-making based on factual evidence</c:v>
                </c:pt>
                <c:pt idx="1">
                  <c:v>The executive team of our company requires the true root causes of risks and failures to be clearly identified</c:v>
                </c:pt>
                <c:pt idx="2">
                  <c:v>Our company has an effective governance policy and process to eliminate quality and supply chain risks</c:v>
                </c:pt>
                <c:pt idx="3">
                  <c:v>The executive team of our company is vigilant in promoting risk based approaches to the supply chain</c:v>
                </c:pt>
                <c:pt idx="4">
                  <c:v>The executive team of our comp​any understands the importance of supply chain quality assurance</c:v>
                </c:pt>
                <c:pt idx="5">
                  <c:v>Potential problems are  prevented through effective quality planning in our company and the supply chain</c:v>
                </c:pt>
              </c:strCache>
            </c:strRef>
          </c:cat>
          <c:val>
            <c:numRef>
              <c:f>'[Survey data 10 May 2018 ordered by top bottom performers.xlsx]Benchmark'!$D$252:$D$257</c:f>
              <c:numCache>
                <c:formatCode>_(* #,##0.00_);_(* \(#,##0.00\);_(* "-"??_);_(@_)</c:formatCode>
                <c:ptCount val="6"/>
                <c:pt idx="0">
                  <c:v>2.0514705882352939</c:v>
                </c:pt>
                <c:pt idx="1">
                  <c:v>2.0729927007299271</c:v>
                </c:pt>
                <c:pt idx="2">
                  <c:v>2.1925925925925926</c:v>
                </c:pt>
                <c:pt idx="3">
                  <c:v>2.2074074074074073</c:v>
                </c:pt>
                <c:pt idx="4">
                  <c:v>1.9270072992700731</c:v>
                </c:pt>
                <c:pt idx="5">
                  <c:v>2.2647058823529411</c:v>
                </c:pt>
              </c:numCache>
            </c:numRef>
          </c:val>
          <c:extLst>
            <c:ext xmlns:c16="http://schemas.microsoft.com/office/drawing/2014/chart" uri="{C3380CC4-5D6E-409C-BE32-E72D297353CC}">
              <c16:uniqueId val="{00000001-B42F-4427-8718-D8E80640395F}"/>
            </c:ext>
          </c:extLst>
        </c:ser>
        <c:ser>
          <c:idx val="2"/>
          <c:order val="2"/>
          <c:tx>
            <c:strRef>
              <c:f>'[Survey data 10 May 2018 ordered by top bottom performers.xlsx]Benchmark'!$E$251</c:f>
              <c:strCache>
                <c:ptCount val="1"/>
                <c:pt idx="0">
                  <c:v>Poorest performers</c:v>
                </c:pt>
              </c:strCache>
            </c:strRef>
          </c:tx>
          <c:spPr>
            <a:ln w="28575" cap="rnd">
              <a:solidFill>
                <a:srgbClr val="FF0000"/>
              </a:solidFill>
              <a:prstDash val="dash"/>
              <a:round/>
            </a:ln>
            <a:effectLst/>
          </c:spPr>
          <c:marker>
            <c:symbol val="none"/>
          </c:marker>
          <c:cat>
            <c:strRef>
              <c:f>'[Survey data 10 May 2018 ordered by top bottom performers.xlsx]Benchmark'!$B$252:$B$257</c:f>
              <c:strCache>
                <c:ptCount val="6"/>
                <c:pt idx="0">
                  <c:v>The executive team of our company promotes a culture of decision-making based on factual evidence</c:v>
                </c:pt>
                <c:pt idx="1">
                  <c:v>The executive team of our company requires the true root causes of risks and failures to be clearly identified</c:v>
                </c:pt>
                <c:pt idx="2">
                  <c:v>Our company has an effective governance policy and process to eliminate quality and supply chain risks</c:v>
                </c:pt>
                <c:pt idx="3">
                  <c:v>The executive team of our company is vigilant in promoting risk based approaches to the supply chain</c:v>
                </c:pt>
                <c:pt idx="4">
                  <c:v>The executive team of our comp​any understands the importance of supply chain quality assurance</c:v>
                </c:pt>
                <c:pt idx="5">
                  <c:v>Potential problems are  prevented through effective quality planning in our company and the supply chain</c:v>
                </c:pt>
              </c:strCache>
            </c:strRef>
          </c:cat>
          <c:val>
            <c:numRef>
              <c:f>'[Survey data 10 May 2018 ordered by top bottom performers.xlsx]Benchmark'!$E$252:$E$257</c:f>
              <c:numCache>
                <c:formatCode>General</c:formatCode>
                <c:ptCount val="6"/>
                <c:pt idx="0">
                  <c:v>5</c:v>
                </c:pt>
                <c:pt idx="1">
                  <c:v>5</c:v>
                </c:pt>
                <c:pt idx="2">
                  <c:v>5</c:v>
                </c:pt>
                <c:pt idx="3">
                  <c:v>5</c:v>
                </c:pt>
                <c:pt idx="4">
                  <c:v>5</c:v>
                </c:pt>
                <c:pt idx="5">
                  <c:v>5</c:v>
                </c:pt>
              </c:numCache>
            </c:numRef>
          </c:val>
          <c:extLst>
            <c:ext xmlns:c16="http://schemas.microsoft.com/office/drawing/2014/chart" uri="{C3380CC4-5D6E-409C-BE32-E72D297353CC}">
              <c16:uniqueId val="{00000002-B42F-4427-8718-D8E80640395F}"/>
            </c:ext>
          </c:extLst>
        </c:ser>
        <c:dLbls>
          <c:showLegendKey val="0"/>
          <c:showVal val="0"/>
          <c:showCatName val="0"/>
          <c:showSerName val="0"/>
          <c:showPercent val="0"/>
          <c:showBubbleSize val="0"/>
        </c:dLbls>
        <c:axId val="219275200"/>
        <c:axId val="219275592"/>
      </c:radarChart>
      <c:catAx>
        <c:axId val="21927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219275592"/>
        <c:crosses val="autoZero"/>
        <c:auto val="1"/>
        <c:lblAlgn val="ctr"/>
        <c:lblOffset val="100"/>
        <c:noMultiLvlLbl val="0"/>
      </c:catAx>
      <c:valAx>
        <c:axId val="2192755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9275200"/>
        <c:crosses val="autoZero"/>
        <c:crossBetween val="between"/>
        <c:majorUnit val="1"/>
      </c:valAx>
      <c:spPr>
        <a:noFill/>
        <a:ln>
          <a:noFill/>
        </a:ln>
        <a:effectLst/>
      </c:spPr>
    </c:plotArea>
    <c:legend>
      <c:legendPos val="b"/>
      <c:layout>
        <c:manualLayout>
          <c:xMode val="edge"/>
          <c:yMode val="edge"/>
          <c:x val="0.2256708660556645"/>
          <c:y val="0.94601058639947233"/>
          <c:w val="0.53073553496986259"/>
          <c:h val="5.12143189991994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0.13401</cdr:x>
      <cdr:y>0.48336</cdr:y>
    </cdr:from>
    <cdr:to>
      <cdr:x>0.17284</cdr:x>
      <cdr:y>0.66774</cdr:y>
    </cdr:to>
    <cdr:cxnSp macro="">
      <cdr:nvCxnSpPr>
        <cdr:cNvPr id="2" name="Straight Arrow Connector 1">
          <a:extLst xmlns:a="http://schemas.openxmlformats.org/drawingml/2006/main">
            <a:ext uri="{FF2B5EF4-FFF2-40B4-BE49-F238E27FC236}">
              <a16:creationId xmlns:a16="http://schemas.microsoft.com/office/drawing/2014/main" id="{543E16D6-A1F0-4C61-B563-A7E99C1C6AF8}"/>
            </a:ext>
          </a:extLst>
        </cdr:cNvPr>
        <cdr:cNvCxnSpPr>
          <a:cxnSpLocks xmlns:a="http://schemas.openxmlformats.org/drawingml/2006/main"/>
        </cdr:cNvCxnSpPr>
      </cdr:nvCxnSpPr>
      <cdr:spPr bwMode="auto">
        <a:xfrm xmlns:a="http://schemas.openxmlformats.org/drawingml/2006/main" flipH="1" flipV="1">
          <a:off x="1172421" y="3574614"/>
          <a:ext cx="339747" cy="1363489"/>
        </a:xfrm>
        <a:prstGeom xmlns:a="http://schemas.openxmlformats.org/drawingml/2006/main" prst="straightConnector1">
          <a:avLst/>
        </a:prstGeom>
        <a:ln xmlns:a="http://schemas.openxmlformats.org/drawingml/2006/main">
          <a:tailEnd type="triangle"/>
        </a:ln>
        <a:extLst xmlns:a="http://schemas.openxmlformats.org/drawingml/2006/main">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C3EF65C-3CD8-4D35-B2BE-AD8378ACDEDD}"/>
              </a:ext>
            </a:extLst>
          </p:cNvPr>
          <p:cNvSpPr>
            <a:spLocks noGrp="1" noChangeArrowheads="1"/>
          </p:cNvSpPr>
          <p:nvPr>
            <p:ph type="hdr" sz="quarter"/>
          </p:nvPr>
        </p:nvSpPr>
        <p:spPr bwMode="auto">
          <a:xfrm>
            <a:off x="0" y="0"/>
            <a:ext cx="29702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9" tIns="46790" rIns="93579" bIns="46790" numCol="1" anchor="t" anchorCtr="0" compatLnSpc="1">
            <a:prstTxWarp prst="textNoShape">
              <a:avLst/>
            </a:prstTxWarp>
          </a:bodyPr>
          <a:lstStyle>
            <a:lvl1pPr algn="l" defTabSz="936314" eaLnBrk="1" hangingPunct="1">
              <a:spcBef>
                <a:spcPct val="0"/>
              </a:spcBef>
              <a:defRPr sz="1200" b="0">
                <a:latin typeface="Arial" pitchFamily="34" charset="0"/>
              </a:defRPr>
            </a:lvl1pPr>
          </a:lstStyle>
          <a:p>
            <a:pPr>
              <a:defRPr/>
            </a:pPr>
            <a:endParaRPr lang="de-DE"/>
          </a:p>
        </p:txBody>
      </p:sp>
      <p:sp>
        <p:nvSpPr>
          <p:cNvPr id="19459" name="Rectangle 3">
            <a:extLst>
              <a:ext uri="{FF2B5EF4-FFF2-40B4-BE49-F238E27FC236}">
                <a16:creationId xmlns:a16="http://schemas.microsoft.com/office/drawing/2014/main" id="{71BCD0CB-44F0-4C6E-BDC5-C57059CE3B1A}"/>
              </a:ext>
            </a:extLst>
          </p:cNvPr>
          <p:cNvSpPr>
            <a:spLocks noGrp="1" noChangeArrowheads="1"/>
          </p:cNvSpPr>
          <p:nvPr>
            <p:ph type="dt" sz="quarter" idx="1"/>
          </p:nvPr>
        </p:nvSpPr>
        <p:spPr bwMode="auto">
          <a:xfrm>
            <a:off x="3886200" y="0"/>
            <a:ext cx="29702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9" tIns="46790" rIns="93579" bIns="46790" numCol="1" anchor="t" anchorCtr="0" compatLnSpc="1">
            <a:prstTxWarp prst="textNoShape">
              <a:avLst/>
            </a:prstTxWarp>
          </a:bodyPr>
          <a:lstStyle>
            <a:lvl1pPr algn="r" defTabSz="936314" eaLnBrk="1" hangingPunct="1">
              <a:spcBef>
                <a:spcPct val="0"/>
              </a:spcBef>
              <a:defRPr sz="1200" b="0">
                <a:latin typeface="Arial" pitchFamily="34" charset="0"/>
              </a:defRPr>
            </a:lvl1pPr>
          </a:lstStyle>
          <a:p>
            <a:pPr>
              <a:defRPr/>
            </a:pPr>
            <a:endParaRPr lang="de-DE"/>
          </a:p>
        </p:txBody>
      </p:sp>
      <p:sp>
        <p:nvSpPr>
          <p:cNvPr id="19460" name="Rectangle 4">
            <a:extLst>
              <a:ext uri="{FF2B5EF4-FFF2-40B4-BE49-F238E27FC236}">
                <a16:creationId xmlns:a16="http://schemas.microsoft.com/office/drawing/2014/main" id="{DFC3C8C4-8F56-4066-B596-3BFEC93F4811}"/>
              </a:ext>
            </a:extLst>
          </p:cNvPr>
          <p:cNvSpPr>
            <a:spLocks noGrp="1" noChangeArrowheads="1"/>
          </p:cNvSpPr>
          <p:nvPr>
            <p:ph type="ftr" sz="quarter" idx="2"/>
          </p:nvPr>
        </p:nvSpPr>
        <p:spPr bwMode="auto">
          <a:xfrm>
            <a:off x="0" y="9475788"/>
            <a:ext cx="29702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9" tIns="46790" rIns="93579" bIns="46790" numCol="1" anchor="b" anchorCtr="0" compatLnSpc="1">
            <a:prstTxWarp prst="textNoShape">
              <a:avLst/>
            </a:prstTxWarp>
          </a:bodyPr>
          <a:lstStyle>
            <a:lvl1pPr algn="l" defTabSz="936314" eaLnBrk="1" hangingPunct="1">
              <a:spcBef>
                <a:spcPct val="0"/>
              </a:spcBef>
              <a:defRPr sz="1200" b="0">
                <a:latin typeface="Arial" pitchFamily="34" charset="0"/>
              </a:defRPr>
            </a:lvl1pPr>
          </a:lstStyle>
          <a:p>
            <a:pPr>
              <a:defRPr/>
            </a:pPr>
            <a:endParaRPr lang="de-DE"/>
          </a:p>
        </p:txBody>
      </p:sp>
      <p:sp>
        <p:nvSpPr>
          <p:cNvPr id="19461" name="Rectangle 5">
            <a:extLst>
              <a:ext uri="{FF2B5EF4-FFF2-40B4-BE49-F238E27FC236}">
                <a16:creationId xmlns:a16="http://schemas.microsoft.com/office/drawing/2014/main" id="{186A1002-2C9A-4FE9-9834-0D60549B5735}"/>
              </a:ext>
            </a:extLst>
          </p:cNvPr>
          <p:cNvSpPr>
            <a:spLocks noGrp="1" noChangeArrowheads="1"/>
          </p:cNvSpPr>
          <p:nvPr>
            <p:ph type="sldNum" sz="quarter" idx="3"/>
          </p:nvPr>
        </p:nvSpPr>
        <p:spPr bwMode="auto">
          <a:xfrm>
            <a:off x="3886200" y="9475788"/>
            <a:ext cx="29702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9" tIns="46790" rIns="93579" bIns="46790" numCol="1" anchor="b" anchorCtr="0" compatLnSpc="1">
            <a:prstTxWarp prst="textNoShape">
              <a:avLst/>
            </a:prstTxWarp>
          </a:bodyPr>
          <a:lstStyle>
            <a:lvl1pPr algn="r" defTabSz="935112" eaLnBrk="1" hangingPunct="1">
              <a:defRPr sz="1200" b="0"/>
            </a:lvl1pPr>
          </a:lstStyle>
          <a:p>
            <a:pPr>
              <a:defRPr/>
            </a:pPr>
            <a:fld id="{FA548449-6C6C-4CF2-ADAC-096938EAAF69}" type="slidenum">
              <a:rPr lang="de-DE" altLang="de-DE"/>
              <a:pPr>
                <a:defRPr/>
              </a:pPr>
              <a:t>‹#›</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5C13C4D-4334-48B2-9398-D79BFF3A4169}"/>
              </a:ext>
            </a:extLst>
          </p:cNvPr>
          <p:cNvSpPr>
            <a:spLocks noGrp="1" noChangeArrowheads="1"/>
          </p:cNvSpPr>
          <p:nvPr>
            <p:ph type="hdr" sz="quarter"/>
          </p:nvPr>
        </p:nvSpPr>
        <p:spPr bwMode="auto">
          <a:xfrm>
            <a:off x="0" y="0"/>
            <a:ext cx="29702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9" tIns="46790" rIns="93579" bIns="46790" numCol="1" anchor="t" anchorCtr="0" compatLnSpc="1">
            <a:prstTxWarp prst="textNoShape">
              <a:avLst/>
            </a:prstTxWarp>
          </a:bodyPr>
          <a:lstStyle>
            <a:lvl1pPr algn="l" defTabSz="936314" eaLnBrk="1" hangingPunct="1">
              <a:spcBef>
                <a:spcPct val="0"/>
              </a:spcBef>
              <a:defRPr sz="1200" b="0">
                <a:latin typeface="Arial" pitchFamily="34" charset="0"/>
              </a:defRPr>
            </a:lvl1pPr>
          </a:lstStyle>
          <a:p>
            <a:pPr>
              <a:defRPr/>
            </a:pPr>
            <a:endParaRPr lang="en-US"/>
          </a:p>
        </p:txBody>
      </p:sp>
      <p:sp>
        <p:nvSpPr>
          <p:cNvPr id="17411" name="Rectangle 3">
            <a:extLst>
              <a:ext uri="{FF2B5EF4-FFF2-40B4-BE49-F238E27FC236}">
                <a16:creationId xmlns:a16="http://schemas.microsoft.com/office/drawing/2014/main" id="{E38CBC81-C6C6-46EB-8CC5-FACC8C652275}"/>
              </a:ext>
            </a:extLst>
          </p:cNvPr>
          <p:cNvSpPr>
            <a:spLocks noGrp="1" noChangeArrowheads="1"/>
          </p:cNvSpPr>
          <p:nvPr>
            <p:ph type="dt" idx="1"/>
          </p:nvPr>
        </p:nvSpPr>
        <p:spPr bwMode="auto">
          <a:xfrm>
            <a:off x="3886200" y="0"/>
            <a:ext cx="29702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9" tIns="46790" rIns="93579" bIns="46790" numCol="1" anchor="t" anchorCtr="0" compatLnSpc="1">
            <a:prstTxWarp prst="textNoShape">
              <a:avLst/>
            </a:prstTxWarp>
          </a:bodyPr>
          <a:lstStyle>
            <a:lvl1pPr algn="r" defTabSz="936314" eaLnBrk="1" hangingPunct="1">
              <a:spcBef>
                <a:spcPct val="0"/>
              </a:spcBef>
              <a:defRPr sz="1200" b="0">
                <a:latin typeface="Arial" pitchFamily="34" charset="0"/>
              </a:defRPr>
            </a:lvl1pPr>
          </a:lstStyle>
          <a:p>
            <a:pPr>
              <a:defRPr/>
            </a:pPr>
            <a:endParaRPr lang="en-US"/>
          </a:p>
        </p:txBody>
      </p:sp>
      <p:sp>
        <p:nvSpPr>
          <p:cNvPr id="8196" name="Rectangle 4">
            <a:extLst>
              <a:ext uri="{FF2B5EF4-FFF2-40B4-BE49-F238E27FC236}">
                <a16:creationId xmlns:a16="http://schemas.microsoft.com/office/drawing/2014/main" id="{4B815723-C6ED-4690-AEB5-00311EB2ECBE}"/>
              </a:ext>
            </a:extLst>
          </p:cNvPr>
          <p:cNvSpPr>
            <a:spLocks noGrp="1" noRot="1" noChangeAspect="1" noChangeArrowheads="1" noTextEdit="1"/>
          </p:cNvSpPr>
          <p:nvPr>
            <p:ph type="sldImg" idx="2"/>
          </p:nvPr>
        </p:nvSpPr>
        <p:spPr bwMode="auto">
          <a:xfrm>
            <a:off x="703263" y="747713"/>
            <a:ext cx="5454650" cy="3743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DA7C5E11-0594-48EC-A245-BDB5B3282A03}"/>
              </a:ext>
            </a:extLst>
          </p:cNvPr>
          <p:cNvSpPr>
            <a:spLocks noGrp="1" noChangeArrowheads="1"/>
          </p:cNvSpPr>
          <p:nvPr>
            <p:ph type="body" sz="quarter" idx="3"/>
          </p:nvPr>
        </p:nvSpPr>
        <p:spPr bwMode="auto">
          <a:xfrm>
            <a:off x="684213" y="4741863"/>
            <a:ext cx="548957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9" tIns="46790" rIns="93579" bIns="46790" numCol="1" anchor="t" anchorCtr="0" compatLnSpc="1">
            <a:prstTxWarp prst="textNoShape">
              <a:avLst/>
            </a:prstTxWarp>
          </a:bodyPr>
          <a:lstStyle/>
          <a:p>
            <a:pPr lvl="0"/>
            <a:r>
              <a:rPr lang="en-US" noProof="0" err="1"/>
              <a:t>Textmasterformate</a:t>
            </a:r>
            <a:r>
              <a:rPr lang="en-US" noProof="0"/>
              <a:t> </a:t>
            </a:r>
            <a:r>
              <a:rPr lang="en-US" noProof="0" err="1"/>
              <a:t>durch</a:t>
            </a:r>
            <a:r>
              <a:rPr lang="en-US" noProof="0"/>
              <a:t> </a:t>
            </a:r>
            <a:r>
              <a:rPr lang="en-US" noProof="0" err="1"/>
              <a:t>Klicken</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17414" name="Rectangle 6">
            <a:extLst>
              <a:ext uri="{FF2B5EF4-FFF2-40B4-BE49-F238E27FC236}">
                <a16:creationId xmlns:a16="http://schemas.microsoft.com/office/drawing/2014/main" id="{DAFCB17D-C2C9-486E-8E26-AE28360F97CB}"/>
              </a:ext>
            </a:extLst>
          </p:cNvPr>
          <p:cNvSpPr>
            <a:spLocks noGrp="1" noChangeArrowheads="1"/>
          </p:cNvSpPr>
          <p:nvPr>
            <p:ph type="ftr" sz="quarter" idx="4"/>
          </p:nvPr>
        </p:nvSpPr>
        <p:spPr bwMode="auto">
          <a:xfrm>
            <a:off x="0" y="9475788"/>
            <a:ext cx="29702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9" tIns="46790" rIns="93579" bIns="46790" numCol="1" anchor="b" anchorCtr="0" compatLnSpc="1">
            <a:prstTxWarp prst="textNoShape">
              <a:avLst/>
            </a:prstTxWarp>
          </a:bodyPr>
          <a:lstStyle>
            <a:lvl1pPr algn="l" defTabSz="936314" eaLnBrk="1" hangingPunct="1">
              <a:spcBef>
                <a:spcPct val="0"/>
              </a:spcBef>
              <a:defRPr sz="1200" b="0">
                <a:latin typeface="Arial" pitchFamily="34" charset="0"/>
              </a:defRPr>
            </a:lvl1pPr>
          </a:lstStyle>
          <a:p>
            <a:pPr>
              <a:defRPr/>
            </a:pPr>
            <a:endParaRPr lang="en-US"/>
          </a:p>
        </p:txBody>
      </p:sp>
      <p:sp>
        <p:nvSpPr>
          <p:cNvPr id="17415" name="Rectangle 7">
            <a:extLst>
              <a:ext uri="{FF2B5EF4-FFF2-40B4-BE49-F238E27FC236}">
                <a16:creationId xmlns:a16="http://schemas.microsoft.com/office/drawing/2014/main" id="{D86E2A26-7A36-40E9-88FF-24A9A51560AD}"/>
              </a:ext>
            </a:extLst>
          </p:cNvPr>
          <p:cNvSpPr>
            <a:spLocks noGrp="1" noChangeArrowheads="1"/>
          </p:cNvSpPr>
          <p:nvPr>
            <p:ph type="sldNum" sz="quarter" idx="5"/>
          </p:nvPr>
        </p:nvSpPr>
        <p:spPr bwMode="auto">
          <a:xfrm>
            <a:off x="3886200" y="9475788"/>
            <a:ext cx="29702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9" tIns="46790" rIns="93579" bIns="46790" numCol="1" anchor="b" anchorCtr="0" compatLnSpc="1">
            <a:prstTxWarp prst="textNoShape">
              <a:avLst/>
            </a:prstTxWarp>
          </a:bodyPr>
          <a:lstStyle>
            <a:lvl1pPr algn="r" defTabSz="935112" eaLnBrk="1" hangingPunct="1">
              <a:defRPr sz="1200" b="0"/>
            </a:lvl1pPr>
          </a:lstStyle>
          <a:p>
            <a:pPr>
              <a:defRPr/>
            </a:pPr>
            <a:fld id="{05AAD653-685D-49AE-AA69-1012348963AC}" type="slidenum">
              <a:rPr lang="en-US" altLang="de-DE"/>
              <a:pPr>
                <a:defRPr/>
              </a:pPr>
              <a:t>‹#›</a:t>
            </a:fld>
            <a:endParaRPr lang="en-US"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037A3DE6-8F10-4497-AD74-11CDA25E2C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C7312C-4651-4DCF-9DE9-F6C1319CB047}" type="slidenum">
              <a:rPr lang="en-US" altLang="de-DE" smtClean="0"/>
              <a:pPr>
                <a:spcBef>
                  <a:spcPct val="0"/>
                </a:spcBef>
              </a:pPr>
              <a:t>1</a:t>
            </a:fld>
            <a:endParaRPr lang="en-US" altLang="de-DE"/>
          </a:p>
        </p:txBody>
      </p:sp>
      <p:sp>
        <p:nvSpPr>
          <p:cNvPr id="98307" name="Rectangle 2">
            <a:extLst>
              <a:ext uri="{FF2B5EF4-FFF2-40B4-BE49-F238E27FC236}">
                <a16:creationId xmlns:a16="http://schemas.microsoft.com/office/drawing/2014/main" id="{E9133625-18E4-4933-8D70-15875DD6FE8F}"/>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2AE0D5B0-0356-4094-B20D-2454356CA7A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08251392-B29C-4DF8-97CD-2C93790B3397}"/>
              </a:ext>
            </a:extLst>
          </p:cNvPr>
          <p:cNvSpPr>
            <a:spLocks noGrp="1" noRot="1" noChangeAspect="1" noChangeArrowheads="1" noTextEdit="1"/>
          </p:cNvSpPr>
          <p:nvPr>
            <p:ph type="sldImg"/>
          </p:nvPr>
        </p:nvSpPr>
        <p:spPr>
          <a:ln/>
        </p:spPr>
      </p:sp>
      <p:sp>
        <p:nvSpPr>
          <p:cNvPr id="31747" name="Notizenplatzhalter 2">
            <a:extLst>
              <a:ext uri="{FF2B5EF4-FFF2-40B4-BE49-F238E27FC236}">
                <a16:creationId xmlns:a16="http://schemas.microsoft.com/office/drawing/2014/main" id="{489492BF-AF2B-40F3-8C2B-C95BED521F1E}"/>
              </a:ext>
            </a:extLst>
          </p:cNvPr>
          <p:cNvSpPr>
            <a:spLocks noGrp="1" noChangeArrowheads="1"/>
          </p:cNvSpPr>
          <p:nvPr>
            <p:ph type="body" idx="1"/>
          </p:nvPr>
        </p:nvSpPr>
        <p:spPr>
          <a:noFill/>
        </p:spPr>
        <p:txBody>
          <a:bodyPr/>
          <a:lstStyle/>
          <a:p>
            <a:endParaRPr lang="en-US" altLang="de-DE"/>
          </a:p>
        </p:txBody>
      </p:sp>
      <p:sp>
        <p:nvSpPr>
          <p:cNvPr id="31748" name="Foliennummernplatzhalter 3">
            <a:extLst>
              <a:ext uri="{FF2B5EF4-FFF2-40B4-BE49-F238E27FC236}">
                <a16:creationId xmlns:a16="http://schemas.microsoft.com/office/drawing/2014/main" id="{3709C78D-018B-4723-81A2-A10837FD4C33}"/>
              </a:ext>
            </a:extLst>
          </p:cNvPr>
          <p:cNvSpPr>
            <a:spLocks noGrp="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6125" indent="-285750" defTabSz="935038">
              <a:defRPr sz="1400" b="1">
                <a:solidFill>
                  <a:schemeClr val="tx1"/>
                </a:solidFill>
                <a:latin typeface="Arial" panose="020B0604020202020204" pitchFamily="34" charset="0"/>
              </a:defRPr>
            </a:lvl2pPr>
            <a:lvl3pPr marL="1147763" indent="-228600" defTabSz="935038">
              <a:defRPr sz="1400" b="1">
                <a:solidFill>
                  <a:schemeClr val="tx1"/>
                </a:solidFill>
                <a:latin typeface="Arial" panose="020B0604020202020204" pitchFamily="34" charset="0"/>
              </a:defRPr>
            </a:lvl3pPr>
            <a:lvl4pPr marL="1608138" indent="-228600" defTabSz="935038">
              <a:defRPr sz="1400" b="1">
                <a:solidFill>
                  <a:schemeClr val="tx1"/>
                </a:solidFill>
                <a:latin typeface="Arial" panose="020B0604020202020204" pitchFamily="34" charset="0"/>
              </a:defRPr>
            </a:lvl4pPr>
            <a:lvl5pPr marL="2066925" indent="-228600" defTabSz="935038">
              <a:defRPr sz="1400" b="1">
                <a:solidFill>
                  <a:schemeClr val="tx1"/>
                </a:solidFill>
                <a:latin typeface="Arial" panose="020B0604020202020204" pitchFamily="34" charset="0"/>
              </a:defRPr>
            </a:lvl5pPr>
            <a:lvl6pPr marL="2524125"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81325"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38525"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95725"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377EABF3-787C-461E-BA52-6F2505FE51A9}" type="slidenum">
              <a:rPr lang="en-US" altLang="de-DE" sz="1200" b="0" smtClean="0"/>
              <a:pPr/>
              <a:t>10</a:t>
            </a:fld>
            <a:endParaRPr lang="en-US" altLang="de-DE"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782F3EF-07ED-4CC3-9227-49B3D610D701}"/>
              </a:ext>
            </a:extLst>
          </p:cNvPr>
          <p:cNvSpPr>
            <a:spLocks noGrp="1" noChangeArrowheads="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6125" indent="-285750" defTabSz="935038">
              <a:defRPr sz="1400" b="1">
                <a:solidFill>
                  <a:schemeClr val="tx1"/>
                </a:solidFill>
                <a:latin typeface="Arial" panose="020B0604020202020204" pitchFamily="34" charset="0"/>
              </a:defRPr>
            </a:lvl2pPr>
            <a:lvl3pPr marL="1147763" indent="-228600" defTabSz="935038">
              <a:defRPr sz="1400" b="1">
                <a:solidFill>
                  <a:schemeClr val="tx1"/>
                </a:solidFill>
                <a:latin typeface="Arial" panose="020B0604020202020204" pitchFamily="34" charset="0"/>
              </a:defRPr>
            </a:lvl3pPr>
            <a:lvl4pPr marL="1608138" indent="-228600" defTabSz="935038">
              <a:defRPr sz="1400" b="1">
                <a:solidFill>
                  <a:schemeClr val="tx1"/>
                </a:solidFill>
                <a:latin typeface="Arial" panose="020B0604020202020204" pitchFamily="34" charset="0"/>
              </a:defRPr>
            </a:lvl4pPr>
            <a:lvl5pPr marL="2066925" indent="-228600" defTabSz="935038">
              <a:defRPr sz="1400" b="1">
                <a:solidFill>
                  <a:schemeClr val="tx1"/>
                </a:solidFill>
                <a:latin typeface="Arial" panose="020B0604020202020204" pitchFamily="34" charset="0"/>
              </a:defRPr>
            </a:lvl5pPr>
            <a:lvl6pPr marL="2524125"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81325"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38525"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95725"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FA3FE796-95A1-42E8-98A6-B1924A92CBC8}" type="slidenum">
              <a:rPr lang="en-US" altLang="de-DE" sz="1200" b="0" smtClean="0"/>
              <a:pPr/>
              <a:t>13</a:t>
            </a:fld>
            <a:endParaRPr lang="en-US" altLang="de-DE" sz="1200" b="0"/>
          </a:p>
        </p:txBody>
      </p:sp>
      <p:sp>
        <p:nvSpPr>
          <p:cNvPr id="35843" name="Rectangle 2">
            <a:extLst>
              <a:ext uri="{FF2B5EF4-FFF2-40B4-BE49-F238E27FC236}">
                <a16:creationId xmlns:a16="http://schemas.microsoft.com/office/drawing/2014/main" id="{AC572314-1CA2-489B-BE0D-BDB5DE9C8B65}"/>
              </a:ext>
            </a:extLst>
          </p:cNvPr>
          <p:cNvSpPr>
            <a:spLocks noGrp="1" noRot="1" noChangeAspect="1" noChangeArrowheads="1" noTextEdit="1"/>
          </p:cNvSpPr>
          <p:nvPr>
            <p:ph type="sldImg"/>
          </p:nvPr>
        </p:nvSpPr>
        <p:spPr>
          <a:xfrm>
            <a:off x="701675" y="747713"/>
            <a:ext cx="5454650" cy="3743325"/>
          </a:xfrm>
          <a:ln/>
        </p:spPr>
      </p:sp>
      <p:sp>
        <p:nvSpPr>
          <p:cNvPr id="35844" name="Rectangle 3">
            <a:extLst>
              <a:ext uri="{FF2B5EF4-FFF2-40B4-BE49-F238E27FC236}">
                <a16:creationId xmlns:a16="http://schemas.microsoft.com/office/drawing/2014/main" id="{C12C52C5-AE02-473A-B204-04797288252D}"/>
              </a:ext>
            </a:extLst>
          </p:cNvPr>
          <p:cNvSpPr>
            <a:spLocks noGrp="1" noChangeArrowheads="1"/>
          </p:cNvSpPr>
          <p:nvPr>
            <p:ph type="body" idx="1"/>
          </p:nvPr>
        </p:nvSpPr>
        <p:spPr>
          <a:xfrm>
            <a:off x="684213" y="4740275"/>
            <a:ext cx="5489575" cy="4491038"/>
          </a:xfrm>
          <a:noFill/>
        </p:spPr>
        <p:txBody>
          <a:bodyPr/>
          <a:lstStyle/>
          <a:p>
            <a:pPr eaLnBrk="1" hangingPunct="1"/>
            <a:endParaRPr lang="en-US"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a:extLst>
              <a:ext uri="{FF2B5EF4-FFF2-40B4-BE49-F238E27FC236}">
                <a16:creationId xmlns:a16="http://schemas.microsoft.com/office/drawing/2014/main" id="{58C64D68-C720-4C48-B996-C4BEC86DCFCF}"/>
              </a:ext>
            </a:extLst>
          </p:cNvPr>
          <p:cNvSpPr>
            <a:spLocks noGrp="1" noRot="1" noChangeAspect="1" noChangeArrowheads="1" noTextEdit="1"/>
          </p:cNvSpPr>
          <p:nvPr>
            <p:ph type="sldImg"/>
          </p:nvPr>
        </p:nvSpPr>
        <p:spPr>
          <a:ln/>
        </p:spPr>
      </p:sp>
      <p:sp>
        <p:nvSpPr>
          <p:cNvPr id="50179" name="Notizenplatzhalter 2">
            <a:extLst>
              <a:ext uri="{FF2B5EF4-FFF2-40B4-BE49-F238E27FC236}">
                <a16:creationId xmlns:a16="http://schemas.microsoft.com/office/drawing/2014/main" id="{A0B02901-71A9-4DD3-B7A3-F687C0F96DD3}"/>
              </a:ext>
            </a:extLst>
          </p:cNvPr>
          <p:cNvSpPr>
            <a:spLocks noGrp="1" noChangeArrowheads="1"/>
          </p:cNvSpPr>
          <p:nvPr>
            <p:ph type="body" idx="1"/>
          </p:nvPr>
        </p:nvSpPr>
        <p:spPr>
          <a:noFill/>
        </p:spPr>
        <p:txBody>
          <a:bodyPr/>
          <a:lstStyle/>
          <a:p>
            <a:endParaRPr lang="en-US" altLang="de-DE"/>
          </a:p>
        </p:txBody>
      </p:sp>
      <p:sp>
        <p:nvSpPr>
          <p:cNvPr id="50180" name="Foliennummernplatzhalter 3">
            <a:extLst>
              <a:ext uri="{FF2B5EF4-FFF2-40B4-BE49-F238E27FC236}">
                <a16:creationId xmlns:a16="http://schemas.microsoft.com/office/drawing/2014/main" id="{6F02B232-E631-4ADB-B695-686398729B2D}"/>
              </a:ext>
            </a:extLst>
          </p:cNvPr>
          <p:cNvSpPr>
            <a:spLocks noGrp="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6125" indent="-285750" defTabSz="935038">
              <a:defRPr sz="1400" b="1">
                <a:solidFill>
                  <a:schemeClr val="tx1"/>
                </a:solidFill>
                <a:latin typeface="Arial" panose="020B0604020202020204" pitchFamily="34" charset="0"/>
              </a:defRPr>
            </a:lvl2pPr>
            <a:lvl3pPr marL="1147763" indent="-228600" defTabSz="935038">
              <a:defRPr sz="1400" b="1">
                <a:solidFill>
                  <a:schemeClr val="tx1"/>
                </a:solidFill>
                <a:latin typeface="Arial" panose="020B0604020202020204" pitchFamily="34" charset="0"/>
              </a:defRPr>
            </a:lvl3pPr>
            <a:lvl4pPr marL="1608138" indent="-228600" defTabSz="935038">
              <a:defRPr sz="1400" b="1">
                <a:solidFill>
                  <a:schemeClr val="tx1"/>
                </a:solidFill>
                <a:latin typeface="Arial" panose="020B0604020202020204" pitchFamily="34" charset="0"/>
              </a:defRPr>
            </a:lvl4pPr>
            <a:lvl5pPr marL="2066925" indent="-228600" defTabSz="935038">
              <a:defRPr sz="1400" b="1">
                <a:solidFill>
                  <a:schemeClr val="tx1"/>
                </a:solidFill>
                <a:latin typeface="Arial" panose="020B0604020202020204" pitchFamily="34" charset="0"/>
              </a:defRPr>
            </a:lvl5pPr>
            <a:lvl6pPr marL="2524125"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81325"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38525"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95725"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9AF54B3A-7605-4434-8481-925CB0FCBF87}" type="slidenum">
              <a:rPr lang="en-US" altLang="de-DE" sz="1200" b="0" smtClean="0"/>
              <a:pPr/>
              <a:t>14</a:t>
            </a:fld>
            <a:endParaRPr lang="en-US" altLang="de-DE"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613CAD60-E38E-4128-8EBE-FFD408338769}"/>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ED656569-AF3D-4DEC-8405-F9A2B464431B}"/>
              </a:ext>
            </a:extLst>
          </p:cNvPr>
          <p:cNvSpPr>
            <a:spLocks noGrp="1" noChangeArrowheads="1"/>
          </p:cNvSpPr>
          <p:nvPr>
            <p:ph type="body" idx="1"/>
          </p:nvPr>
        </p:nvSpPr>
        <p:spPr>
          <a:noFill/>
        </p:spPr>
        <p:txBody>
          <a:bodyPr/>
          <a:lstStyle/>
          <a:p>
            <a:endParaRPr lang="en-US" altLang="de-DE"/>
          </a:p>
        </p:txBody>
      </p:sp>
      <p:sp>
        <p:nvSpPr>
          <p:cNvPr id="52228" name="Foliennummernplatzhalter 3">
            <a:extLst>
              <a:ext uri="{FF2B5EF4-FFF2-40B4-BE49-F238E27FC236}">
                <a16:creationId xmlns:a16="http://schemas.microsoft.com/office/drawing/2014/main" id="{5EA8ABDD-A04D-4F1E-84F9-3E439B763794}"/>
              </a:ext>
            </a:extLst>
          </p:cNvPr>
          <p:cNvSpPr>
            <a:spLocks noGrp="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6125" indent="-285750" defTabSz="935038">
              <a:defRPr sz="1400" b="1">
                <a:solidFill>
                  <a:schemeClr val="tx1"/>
                </a:solidFill>
                <a:latin typeface="Arial" panose="020B0604020202020204" pitchFamily="34" charset="0"/>
              </a:defRPr>
            </a:lvl2pPr>
            <a:lvl3pPr marL="1147763" indent="-228600" defTabSz="935038">
              <a:defRPr sz="1400" b="1">
                <a:solidFill>
                  <a:schemeClr val="tx1"/>
                </a:solidFill>
                <a:latin typeface="Arial" panose="020B0604020202020204" pitchFamily="34" charset="0"/>
              </a:defRPr>
            </a:lvl3pPr>
            <a:lvl4pPr marL="1608138" indent="-228600" defTabSz="935038">
              <a:defRPr sz="1400" b="1">
                <a:solidFill>
                  <a:schemeClr val="tx1"/>
                </a:solidFill>
                <a:latin typeface="Arial" panose="020B0604020202020204" pitchFamily="34" charset="0"/>
              </a:defRPr>
            </a:lvl4pPr>
            <a:lvl5pPr marL="2066925" indent="-228600" defTabSz="935038">
              <a:defRPr sz="1400" b="1">
                <a:solidFill>
                  <a:schemeClr val="tx1"/>
                </a:solidFill>
                <a:latin typeface="Arial" panose="020B0604020202020204" pitchFamily="34" charset="0"/>
              </a:defRPr>
            </a:lvl5pPr>
            <a:lvl6pPr marL="2524125"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81325"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38525"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95725"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72A77A68-D350-488C-9734-579F6D1C2E1D}" type="slidenum">
              <a:rPr lang="en-US" altLang="de-DE" sz="1200" b="0" smtClean="0"/>
              <a:pPr/>
              <a:t>15</a:t>
            </a:fld>
            <a:endParaRPr lang="en-US" altLang="de-DE"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2E6D805-4434-454C-AA9E-B23E3FD584BB}"/>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09710E4E-4E75-4F09-870E-96A3CCCE5777}"/>
              </a:ext>
            </a:extLst>
          </p:cNvPr>
          <p:cNvSpPr>
            <a:spLocks noGrp="1" noChangeArrowheads="1"/>
          </p:cNvSpPr>
          <p:nvPr>
            <p:ph type="body" idx="1"/>
          </p:nvPr>
        </p:nvSpPr>
        <p:spPr>
          <a:noFill/>
        </p:spPr>
        <p:txBody>
          <a:bodyPr/>
          <a:lstStyle/>
          <a:p>
            <a:endParaRPr lang="en-GB" altLang="en-US"/>
          </a:p>
        </p:txBody>
      </p:sp>
      <p:sp>
        <p:nvSpPr>
          <p:cNvPr id="57348" name="Slide Number Placeholder 3">
            <a:extLst>
              <a:ext uri="{FF2B5EF4-FFF2-40B4-BE49-F238E27FC236}">
                <a16:creationId xmlns:a16="http://schemas.microsoft.com/office/drawing/2014/main" id="{9231D5FF-DB71-4D97-907D-242FC617F4CE}"/>
              </a:ext>
            </a:extLst>
          </p:cNvPr>
          <p:cNvSpPr>
            <a:spLocks noGrp="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2950" indent="-285750" defTabSz="935038">
              <a:defRPr sz="1400" b="1">
                <a:solidFill>
                  <a:schemeClr val="tx1"/>
                </a:solidFill>
                <a:latin typeface="Arial" panose="020B0604020202020204" pitchFamily="34" charset="0"/>
              </a:defRPr>
            </a:lvl2pPr>
            <a:lvl3pPr marL="1143000" indent="-228600" defTabSz="935038">
              <a:defRPr sz="1400" b="1">
                <a:solidFill>
                  <a:schemeClr val="tx1"/>
                </a:solidFill>
                <a:latin typeface="Arial" panose="020B0604020202020204" pitchFamily="34" charset="0"/>
              </a:defRPr>
            </a:lvl3pPr>
            <a:lvl4pPr marL="1600200" indent="-228600" defTabSz="935038">
              <a:defRPr sz="1400" b="1">
                <a:solidFill>
                  <a:schemeClr val="tx1"/>
                </a:solidFill>
                <a:latin typeface="Arial" panose="020B0604020202020204" pitchFamily="34" charset="0"/>
              </a:defRPr>
            </a:lvl4pPr>
            <a:lvl5pPr marL="2057400" indent="-228600" defTabSz="935038">
              <a:defRPr sz="1400" b="1">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667A5923-3D0D-405E-B0F4-9CE8AF9A1AF4}" type="slidenum">
              <a:rPr lang="en-US" altLang="de-DE" sz="1200" b="0" smtClean="0"/>
              <a:pPr/>
              <a:t>17</a:t>
            </a:fld>
            <a:endParaRPr lang="en-US" altLang="de-DE" sz="1200" b="0"/>
          </a:p>
        </p:txBody>
      </p:sp>
      <p:graphicFrame>
        <p:nvGraphicFramePr>
          <p:cNvPr id="5" name="Chart 4">
            <a:extLst>
              <a:ext uri="{FF2B5EF4-FFF2-40B4-BE49-F238E27FC236}">
                <a16:creationId xmlns:a16="http://schemas.microsoft.com/office/drawing/2014/main" id="{4B93E286-6577-4A44-AA03-B5578D6AE39D}"/>
              </a:ext>
            </a:extLst>
          </p:cNvPr>
          <p:cNvGraphicFramePr>
            <a:graphicFrameLocks/>
          </p:cNvGraphicFramePr>
          <p:nvPr/>
        </p:nvGraphicFramePr>
        <p:xfrm>
          <a:off x="835917" y="4592078"/>
          <a:ext cx="4842514" cy="35407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a:extLst>
              <a:ext uri="{FF2B5EF4-FFF2-40B4-BE49-F238E27FC236}">
                <a16:creationId xmlns:a16="http://schemas.microsoft.com/office/drawing/2014/main" id="{42A83CE8-C5B5-40A7-B13F-97CE5126D907}"/>
              </a:ext>
            </a:extLst>
          </p:cNvPr>
          <p:cNvSpPr>
            <a:spLocks noGrp="1" noRot="1" noChangeAspect="1" noChangeArrowheads="1" noTextEdit="1"/>
          </p:cNvSpPr>
          <p:nvPr>
            <p:ph type="sldImg"/>
          </p:nvPr>
        </p:nvSpPr>
        <p:spPr>
          <a:ln/>
        </p:spPr>
      </p:sp>
      <p:sp>
        <p:nvSpPr>
          <p:cNvPr id="59395" name="Notizenplatzhalter 2">
            <a:extLst>
              <a:ext uri="{FF2B5EF4-FFF2-40B4-BE49-F238E27FC236}">
                <a16:creationId xmlns:a16="http://schemas.microsoft.com/office/drawing/2014/main" id="{58BAD729-7D67-492E-A76A-59790FA23543}"/>
              </a:ext>
            </a:extLst>
          </p:cNvPr>
          <p:cNvSpPr>
            <a:spLocks noGrp="1" noChangeArrowheads="1"/>
          </p:cNvSpPr>
          <p:nvPr>
            <p:ph type="body" idx="1"/>
          </p:nvPr>
        </p:nvSpPr>
        <p:spPr>
          <a:noFill/>
        </p:spPr>
        <p:txBody>
          <a:bodyPr/>
          <a:lstStyle/>
          <a:p>
            <a:endParaRPr lang="en-US" altLang="de-DE"/>
          </a:p>
        </p:txBody>
      </p:sp>
      <p:sp>
        <p:nvSpPr>
          <p:cNvPr id="59396" name="Foliennummernplatzhalter 3">
            <a:extLst>
              <a:ext uri="{FF2B5EF4-FFF2-40B4-BE49-F238E27FC236}">
                <a16:creationId xmlns:a16="http://schemas.microsoft.com/office/drawing/2014/main" id="{D6D29FF2-C8B5-4A8C-97A9-96A679AD1CAF}"/>
              </a:ext>
            </a:extLst>
          </p:cNvPr>
          <p:cNvSpPr>
            <a:spLocks noGrp="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6125" indent="-285750" defTabSz="935038">
              <a:defRPr sz="1400" b="1">
                <a:solidFill>
                  <a:schemeClr val="tx1"/>
                </a:solidFill>
                <a:latin typeface="Arial" panose="020B0604020202020204" pitchFamily="34" charset="0"/>
              </a:defRPr>
            </a:lvl2pPr>
            <a:lvl3pPr marL="1147763" indent="-228600" defTabSz="935038">
              <a:defRPr sz="1400" b="1">
                <a:solidFill>
                  <a:schemeClr val="tx1"/>
                </a:solidFill>
                <a:latin typeface="Arial" panose="020B0604020202020204" pitchFamily="34" charset="0"/>
              </a:defRPr>
            </a:lvl3pPr>
            <a:lvl4pPr marL="1608138" indent="-228600" defTabSz="935038">
              <a:defRPr sz="1400" b="1">
                <a:solidFill>
                  <a:schemeClr val="tx1"/>
                </a:solidFill>
                <a:latin typeface="Arial" panose="020B0604020202020204" pitchFamily="34" charset="0"/>
              </a:defRPr>
            </a:lvl4pPr>
            <a:lvl5pPr marL="2066925" indent="-228600" defTabSz="935038">
              <a:defRPr sz="1400" b="1">
                <a:solidFill>
                  <a:schemeClr val="tx1"/>
                </a:solidFill>
                <a:latin typeface="Arial" panose="020B0604020202020204" pitchFamily="34" charset="0"/>
              </a:defRPr>
            </a:lvl5pPr>
            <a:lvl6pPr marL="2524125"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81325"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38525"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95725"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89812C73-C6F2-4CA5-B6E2-11454B3F1514}" type="slidenum">
              <a:rPr lang="en-US" altLang="de-DE" sz="1200" b="0" smtClean="0"/>
              <a:pPr/>
              <a:t>18</a:t>
            </a:fld>
            <a:endParaRPr lang="en-US" altLang="de-DE"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a:extLst>
              <a:ext uri="{FF2B5EF4-FFF2-40B4-BE49-F238E27FC236}">
                <a16:creationId xmlns:a16="http://schemas.microsoft.com/office/drawing/2014/main" id="{EB12B3E3-C134-42E7-8265-DE947791A9F4}"/>
              </a:ext>
            </a:extLst>
          </p:cNvPr>
          <p:cNvSpPr>
            <a:spLocks noGrp="1" noRot="1" noChangeAspect="1" noChangeArrowheads="1" noTextEdit="1"/>
          </p:cNvSpPr>
          <p:nvPr>
            <p:ph type="sldImg"/>
          </p:nvPr>
        </p:nvSpPr>
        <p:spPr>
          <a:ln/>
        </p:spPr>
      </p:sp>
      <p:sp>
        <p:nvSpPr>
          <p:cNvPr id="63491" name="Notizenplatzhalter 2">
            <a:extLst>
              <a:ext uri="{FF2B5EF4-FFF2-40B4-BE49-F238E27FC236}">
                <a16:creationId xmlns:a16="http://schemas.microsoft.com/office/drawing/2014/main" id="{78FA2187-E27A-49D7-BB9A-0C69A134920E}"/>
              </a:ext>
            </a:extLst>
          </p:cNvPr>
          <p:cNvSpPr>
            <a:spLocks noGrp="1" noChangeArrowheads="1"/>
          </p:cNvSpPr>
          <p:nvPr>
            <p:ph type="body" idx="1"/>
          </p:nvPr>
        </p:nvSpPr>
        <p:spPr>
          <a:noFill/>
        </p:spPr>
        <p:txBody>
          <a:bodyPr/>
          <a:lstStyle/>
          <a:p>
            <a:endParaRPr lang="en-US" altLang="de-DE"/>
          </a:p>
        </p:txBody>
      </p:sp>
      <p:sp>
        <p:nvSpPr>
          <p:cNvPr id="63492" name="Foliennummernplatzhalter 3">
            <a:extLst>
              <a:ext uri="{FF2B5EF4-FFF2-40B4-BE49-F238E27FC236}">
                <a16:creationId xmlns:a16="http://schemas.microsoft.com/office/drawing/2014/main" id="{9BA42FC1-6BC8-4BC1-9BBA-083669C90898}"/>
              </a:ext>
            </a:extLst>
          </p:cNvPr>
          <p:cNvSpPr>
            <a:spLocks noGrp="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6125" indent="-285750" defTabSz="935038">
              <a:defRPr sz="1400" b="1">
                <a:solidFill>
                  <a:schemeClr val="tx1"/>
                </a:solidFill>
                <a:latin typeface="Arial" panose="020B0604020202020204" pitchFamily="34" charset="0"/>
              </a:defRPr>
            </a:lvl2pPr>
            <a:lvl3pPr marL="1147763" indent="-228600" defTabSz="935038">
              <a:defRPr sz="1400" b="1">
                <a:solidFill>
                  <a:schemeClr val="tx1"/>
                </a:solidFill>
                <a:latin typeface="Arial" panose="020B0604020202020204" pitchFamily="34" charset="0"/>
              </a:defRPr>
            </a:lvl3pPr>
            <a:lvl4pPr marL="1608138" indent="-228600" defTabSz="935038">
              <a:defRPr sz="1400" b="1">
                <a:solidFill>
                  <a:schemeClr val="tx1"/>
                </a:solidFill>
                <a:latin typeface="Arial" panose="020B0604020202020204" pitchFamily="34" charset="0"/>
              </a:defRPr>
            </a:lvl4pPr>
            <a:lvl5pPr marL="2066925" indent="-228600" defTabSz="935038">
              <a:defRPr sz="1400" b="1">
                <a:solidFill>
                  <a:schemeClr val="tx1"/>
                </a:solidFill>
                <a:latin typeface="Arial" panose="020B0604020202020204" pitchFamily="34" charset="0"/>
              </a:defRPr>
            </a:lvl5pPr>
            <a:lvl6pPr marL="2524125"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81325"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38525"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95725"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AC59E167-69D3-4A2F-BA46-E55ED7E4E9D7}" type="slidenum">
              <a:rPr lang="en-US" altLang="de-DE" sz="1200" b="0" smtClean="0"/>
              <a:pPr/>
              <a:t>21</a:t>
            </a:fld>
            <a:endParaRPr lang="en-US" altLang="de-DE" sz="1200" b="0"/>
          </a:p>
        </p:txBody>
      </p:sp>
      <p:pic>
        <p:nvPicPr>
          <p:cNvPr id="63493" name="Picture 4">
            <a:extLst>
              <a:ext uri="{FF2B5EF4-FFF2-40B4-BE49-F238E27FC236}">
                <a16:creationId xmlns:a16="http://schemas.microsoft.com/office/drawing/2014/main" id="{2B9DF4F2-387D-425F-88A8-B0F9E4EAE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4989513"/>
            <a:ext cx="7366001"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59AC271-D575-467B-9DBD-C669075FFC7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19EDC4B-5217-4346-A0B3-010AB57F50E1}"/>
              </a:ext>
            </a:extLst>
          </p:cNvPr>
          <p:cNvSpPr>
            <a:spLocks noGrp="1"/>
          </p:cNvSpPr>
          <p:nvPr>
            <p:ph type="body" idx="1"/>
          </p:nvPr>
        </p:nvSpPr>
        <p:spPr/>
        <p:txBody>
          <a:bodyPr/>
          <a:lstStyle/>
          <a:p>
            <a:pPr>
              <a:defRPr/>
            </a:pPr>
            <a:endParaRPr lang="en-GB" dirty="0"/>
          </a:p>
        </p:txBody>
      </p:sp>
      <p:sp>
        <p:nvSpPr>
          <p:cNvPr id="65540" name="Slide Number Placeholder 3">
            <a:extLst>
              <a:ext uri="{FF2B5EF4-FFF2-40B4-BE49-F238E27FC236}">
                <a16:creationId xmlns:a16="http://schemas.microsoft.com/office/drawing/2014/main" id="{A004681F-B747-4E39-B5BC-CBA03FDC17A5}"/>
              </a:ext>
            </a:extLst>
          </p:cNvPr>
          <p:cNvSpPr>
            <a:spLocks noGrp="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2950" indent="-285750" defTabSz="935038">
              <a:defRPr sz="1400" b="1">
                <a:solidFill>
                  <a:schemeClr val="tx1"/>
                </a:solidFill>
                <a:latin typeface="Arial" panose="020B0604020202020204" pitchFamily="34" charset="0"/>
              </a:defRPr>
            </a:lvl2pPr>
            <a:lvl3pPr marL="1143000" indent="-228600" defTabSz="935038">
              <a:defRPr sz="1400" b="1">
                <a:solidFill>
                  <a:schemeClr val="tx1"/>
                </a:solidFill>
                <a:latin typeface="Arial" panose="020B0604020202020204" pitchFamily="34" charset="0"/>
              </a:defRPr>
            </a:lvl3pPr>
            <a:lvl4pPr marL="1600200" indent="-228600" defTabSz="935038">
              <a:defRPr sz="1400" b="1">
                <a:solidFill>
                  <a:schemeClr val="tx1"/>
                </a:solidFill>
                <a:latin typeface="Arial" panose="020B0604020202020204" pitchFamily="34" charset="0"/>
              </a:defRPr>
            </a:lvl4pPr>
            <a:lvl5pPr marL="2057400" indent="-228600" defTabSz="935038">
              <a:defRPr sz="1400" b="1">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0ABECD08-8AD2-4CD8-A831-F5CA60D21766}" type="slidenum">
              <a:rPr lang="en-US" altLang="de-DE" sz="1200" b="0" smtClean="0"/>
              <a:pPr/>
              <a:t>22</a:t>
            </a:fld>
            <a:endParaRPr lang="en-US" altLang="de-DE" sz="12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701A5F5-AE08-4666-B90D-D5C54CD610C4}"/>
              </a:ext>
            </a:extLst>
          </p:cNvPr>
          <p:cNvSpPr>
            <a:spLocks noGrp="1" noChangeArrowheads="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6125" indent="-285750" defTabSz="935038">
              <a:defRPr sz="1400" b="1">
                <a:solidFill>
                  <a:schemeClr val="tx1"/>
                </a:solidFill>
                <a:latin typeface="Arial" panose="020B0604020202020204" pitchFamily="34" charset="0"/>
              </a:defRPr>
            </a:lvl2pPr>
            <a:lvl3pPr marL="1147763" indent="-228600" defTabSz="935038">
              <a:defRPr sz="1400" b="1">
                <a:solidFill>
                  <a:schemeClr val="tx1"/>
                </a:solidFill>
                <a:latin typeface="Arial" panose="020B0604020202020204" pitchFamily="34" charset="0"/>
              </a:defRPr>
            </a:lvl3pPr>
            <a:lvl4pPr marL="1608138" indent="-228600" defTabSz="935038">
              <a:defRPr sz="1400" b="1">
                <a:solidFill>
                  <a:schemeClr val="tx1"/>
                </a:solidFill>
                <a:latin typeface="Arial" panose="020B0604020202020204" pitchFamily="34" charset="0"/>
              </a:defRPr>
            </a:lvl4pPr>
            <a:lvl5pPr marL="2066925" indent="-228600" defTabSz="935038">
              <a:defRPr sz="1400" b="1">
                <a:solidFill>
                  <a:schemeClr val="tx1"/>
                </a:solidFill>
                <a:latin typeface="Arial" panose="020B0604020202020204" pitchFamily="34" charset="0"/>
              </a:defRPr>
            </a:lvl5pPr>
            <a:lvl6pPr marL="2524125"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81325"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38525"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95725"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810BC440-1808-4AA2-B3D8-F4B9B85048DF}" type="slidenum">
              <a:rPr lang="en-US" altLang="de-DE" sz="1200" b="0" smtClean="0"/>
              <a:pPr/>
              <a:t>25</a:t>
            </a:fld>
            <a:endParaRPr lang="en-US" altLang="de-DE" sz="1200" b="0"/>
          </a:p>
        </p:txBody>
      </p:sp>
      <p:sp>
        <p:nvSpPr>
          <p:cNvPr id="69635" name="Rectangle 2">
            <a:extLst>
              <a:ext uri="{FF2B5EF4-FFF2-40B4-BE49-F238E27FC236}">
                <a16:creationId xmlns:a16="http://schemas.microsoft.com/office/drawing/2014/main" id="{2634D92E-A68D-42B7-A858-82BBA18C1836}"/>
              </a:ext>
            </a:extLst>
          </p:cNvPr>
          <p:cNvSpPr>
            <a:spLocks noGrp="1" noRot="1" noChangeAspect="1" noChangeArrowheads="1" noTextEdit="1"/>
          </p:cNvSpPr>
          <p:nvPr>
            <p:ph type="sldImg"/>
          </p:nvPr>
        </p:nvSpPr>
        <p:spPr>
          <a:xfrm>
            <a:off x="701675" y="747713"/>
            <a:ext cx="5454650" cy="3743325"/>
          </a:xfrm>
          <a:ln/>
        </p:spPr>
      </p:sp>
      <p:sp>
        <p:nvSpPr>
          <p:cNvPr id="69636" name="Rectangle 3">
            <a:extLst>
              <a:ext uri="{FF2B5EF4-FFF2-40B4-BE49-F238E27FC236}">
                <a16:creationId xmlns:a16="http://schemas.microsoft.com/office/drawing/2014/main" id="{3F1B8929-79B6-4DEC-9E0D-951178C6B509}"/>
              </a:ext>
            </a:extLst>
          </p:cNvPr>
          <p:cNvSpPr>
            <a:spLocks noGrp="1" noChangeArrowheads="1"/>
          </p:cNvSpPr>
          <p:nvPr>
            <p:ph type="body" idx="1"/>
          </p:nvPr>
        </p:nvSpPr>
        <p:spPr>
          <a:xfrm>
            <a:off x="684213" y="4740275"/>
            <a:ext cx="5489575" cy="4491038"/>
          </a:xfrm>
          <a:noFill/>
        </p:spPr>
        <p:txBody>
          <a:bodyPr/>
          <a:lstStyle/>
          <a:p>
            <a:pPr eaLnBrk="1" hangingPunct="1"/>
            <a:endParaRPr lang="en-US"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5D4B4E79-E5D7-48D7-BED7-EA3B32D9D80D}"/>
              </a:ext>
            </a:extLst>
          </p:cNvPr>
          <p:cNvSpPr>
            <a:spLocks noGrp="1" noChangeArrowheads="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6125" indent="-285750" defTabSz="935038">
              <a:defRPr sz="1400" b="1">
                <a:solidFill>
                  <a:schemeClr val="tx1"/>
                </a:solidFill>
                <a:latin typeface="Arial" panose="020B0604020202020204" pitchFamily="34" charset="0"/>
              </a:defRPr>
            </a:lvl2pPr>
            <a:lvl3pPr marL="1147763" indent="-228600" defTabSz="935038">
              <a:defRPr sz="1400" b="1">
                <a:solidFill>
                  <a:schemeClr val="tx1"/>
                </a:solidFill>
                <a:latin typeface="Arial" panose="020B0604020202020204" pitchFamily="34" charset="0"/>
              </a:defRPr>
            </a:lvl3pPr>
            <a:lvl4pPr marL="1608138" indent="-228600" defTabSz="935038">
              <a:defRPr sz="1400" b="1">
                <a:solidFill>
                  <a:schemeClr val="tx1"/>
                </a:solidFill>
                <a:latin typeface="Arial" panose="020B0604020202020204" pitchFamily="34" charset="0"/>
              </a:defRPr>
            </a:lvl4pPr>
            <a:lvl5pPr marL="2066925" indent="-228600" defTabSz="935038">
              <a:defRPr sz="1400" b="1">
                <a:solidFill>
                  <a:schemeClr val="tx1"/>
                </a:solidFill>
                <a:latin typeface="Arial" panose="020B0604020202020204" pitchFamily="34" charset="0"/>
              </a:defRPr>
            </a:lvl5pPr>
            <a:lvl6pPr marL="2524125"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81325"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38525"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95725"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2D2260FC-8CDE-43F4-9157-D05C625CC55E}" type="slidenum">
              <a:rPr lang="en-US" altLang="de-DE" sz="1200" b="0" smtClean="0"/>
              <a:pPr/>
              <a:t>26</a:t>
            </a:fld>
            <a:endParaRPr lang="en-US" altLang="de-DE" sz="1200" b="0"/>
          </a:p>
        </p:txBody>
      </p:sp>
      <p:sp>
        <p:nvSpPr>
          <p:cNvPr id="81923" name="Rectangle 2">
            <a:extLst>
              <a:ext uri="{FF2B5EF4-FFF2-40B4-BE49-F238E27FC236}">
                <a16:creationId xmlns:a16="http://schemas.microsoft.com/office/drawing/2014/main" id="{CF44C020-C462-4AD0-A301-1A7A20F660A7}"/>
              </a:ext>
            </a:extLst>
          </p:cNvPr>
          <p:cNvSpPr>
            <a:spLocks noGrp="1" noRot="1" noChangeAspect="1" noChangeArrowheads="1" noTextEdit="1"/>
          </p:cNvSpPr>
          <p:nvPr>
            <p:ph type="sldImg"/>
          </p:nvPr>
        </p:nvSpPr>
        <p:spPr>
          <a:xfrm>
            <a:off x="701675" y="747713"/>
            <a:ext cx="5454650" cy="3743325"/>
          </a:xfrm>
          <a:ln/>
        </p:spPr>
      </p:sp>
      <p:sp>
        <p:nvSpPr>
          <p:cNvPr id="81924" name="Rectangle 3">
            <a:extLst>
              <a:ext uri="{FF2B5EF4-FFF2-40B4-BE49-F238E27FC236}">
                <a16:creationId xmlns:a16="http://schemas.microsoft.com/office/drawing/2014/main" id="{C7343B1E-64F6-4442-A245-F6DA1ED80420}"/>
              </a:ext>
            </a:extLst>
          </p:cNvPr>
          <p:cNvSpPr>
            <a:spLocks noGrp="1" noChangeArrowheads="1"/>
          </p:cNvSpPr>
          <p:nvPr>
            <p:ph type="body" idx="1"/>
          </p:nvPr>
        </p:nvSpPr>
        <p:spPr>
          <a:xfrm>
            <a:off x="684213" y="4740275"/>
            <a:ext cx="5489575" cy="4491038"/>
          </a:xfrm>
          <a:noFill/>
        </p:spPr>
        <p:txBody>
          <a:bodyPr/>
          <a:lstStyle/>
          <a:p>
            <a:pPr eaLnBrk="1" hangingPunct="1"/>
            <a:endParaRPr lang="en-US"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1CAB61D-725D-4936-9907-F3D26253FA83}"/>
              </a:ext>
            </a:extLst>
          </p:cNvPr>
          <p:cNvSpPr>
            <a:spLocks noGrp="1" noChangeArrowheads="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6125" indent="-285750" defTabSz="935038">
              <a:defRPr sz="1400" b="1">
                <a:solidFill>
                  <a:schemeClr val="tx1"/>
                </a:solidFill>
                <a:latin typeface="Arial" panose="020B0604020202020204" pitchFamily="34" charset="0"/>
              </a:defRPr>
            </a:lvl2pPr>
            <a:lvl3pPr marL="1147763" indent="-228600" defTabSz="935038">
              <a:defRPr sz="1400" b="1">
                <a:solidFill>
                  <a:schemeClr val="tx1"/>
                </a:solidFill>
                <a:latin typeface="Arial" panose="020B0604020202020204" pitchFamily="34" charset="0"/>
              </a:defRPr>
            </a:lvl3pPr>
            <a:lvl4pPr marL="1608138" indent="-228600" defTabSz="935038">
              <a:defRPr sz="1400" b="1">
                <a:solidFill>
                  <a:schemeClr val="tx1"/>
                </a:solidFill>
                <a:latin typeface="Arial" panose="020B0604020202020204" pitchFamily="34" charset="0"/>
              </a:defRPr>
            </a:lvl4pPr>
            <a:lvl5pPr marL="2066925" indent="-228600" defTabSz="935038">
              <a:defRPr sz="1400" b="1">
                <a:solidFill>
                  <a:schemeClr val="tx1"/>
                </a:solidFill>
                <a:latin typeface="Arial" panose="020B0604020202020204" pitchFamily="34" charset="0"/>
              </a:defRPr>
            </a:lvl5pPr>
            <a:lvl6pPr marL="2524125"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81325"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38525"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95725"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C59213C8-2E68-4047-920F-0A0DCE02A31F}" type="slidenum">
              <a:rPr lang="en-US" altLang="de-DE" sz="1200" b="0" smtClean="0"/>
              <a:pPr/>
              <a:t>2</a:t>
            </a:fld>
            <a:endParaRPr lang="en-US" altLang="de-DE" sz="1200" b="0"/>
          </a:p>
        </p:txBody>
      </p:sp>
      <p:sp>
        <p:nvSpPr>
          <p:cNvPr id="15363" name="Rectangle 2">
            <a:extLst>
              <a:ext uri="{FF2B5EF4-FFF2-40B4-BE49-F238E27FC236}">
                <a16:creationId xmlns:a16="http://schemas.microsoft.com/office/drawing/2014/main" id="{EA4FA249-712B-4D51-A8C4-707A8AD733D2}"/>
              </a:ext>
            </a:extLst>
          </p:cNvPr>
          <p:cNvSpPr>
            <a:spLocks noGrp="1" noRot="1" noChangeAspect="1" noChangeArrowheads="1" noTextEdit="1"/>
          </p:cNvSpPr>
          <p:nvPr>
            <p:ph type="sldImg"/>
          </p:nvPr>
        </p:nvSpPr>
        <p:spPr>
          <a:xfrm>
            <a:off x="701675" y="747713"/>
            <a:ext cx="5454650" cy="3743325"/>
          </a:xfrm>
          <a:ln/>
        </p:spPr>
      </p:sp>
      <p:sp>
        <p:nvSpPr>
          <p:cNvPr id="15364" name="Rectangle 3">
            <a:extLst>
              <a:ext uri="{FF2B5EF4-FFF2-40B4-BE49-F238E27FC236}">
                <a16:creationId xmlns:a16="http://schemas.microsoft.com/office/drawing/2014/main" id="{F7C32BF9-2765-4239-9BB4-D81A506382DB}"/>
              </a:ext>
            </a:extLst>
          </p:cNvPr>
          <p:cNvSpPr>
            <a:spLocks noGrp="1" noChangeArrowheads="1"/>
          </p:cNvSpPr>
          <p:nvPr>
            <p:ph type="body" idx="1"/>
          </p:nvPr>
        </p:nvSpPr>
        <p:spPr>
          <a:xfrm>
            <a:off x="684213" y="4740275"/>
            <a:ext cx="5489575" cy="4491038"/>
          </a:xfrm>
          <a:noFill/>
        </p:spPr>
        <p:txBody>
          <a:bodyPr/>
          <a:lstStyle/>
          <a:p>
            <a:pPr eaLnBrk="1" hangingPunct="1"/>
            <a:endParaRPr lang="en-US"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3097FC0-B6B1-4EC7-92DC-B2D1AB7B0335}"/>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478DB489-B85F-41BB-B320-FC01B015C9C0}"/>
              </a:ext>
            </a:extLst>
          </p:cNvPr>
          <p:cNvSpPr>
            <a:spLocks noGrp="1" noChangeArrowheads="1"/>
          </p:cNvSpPr>
          <p:nvPr>
            <p:ph type="body" idx="1"/>
          </p:nvPr>
        </p:nvSpPr>
        <p:spPr>
          <a:noFill/>
        </p:spPr>
        <p:txBody>
          <a:bodyPr/>
          <a:lstStyle/>
          <a:p>
            <a:endParaRPr lang="en-GB" altLang="en-US"/>
          </a:p>
        </p:txBody>
      </p:sp>
      <p:sp>
        <p:nvSpPr>
          <p:cNvPr id="19460" name="Slide Number Placeholder 3">
            <a:extLst>
              <a:ext uri="{FF2B5EF4-FFF2-40B4-BE49-F238E27FC236}">
                <a16:creationId xmlns:a16="http://schemas.microsoft.com/office/drawing/2014/main" id="{AC6E8D36-82B6-41A0-9EE9-C8B59EA5772B}"/>
              </a:ext>
            </a:extLst>
          </p:cNvPr>
          <p:cNvSpPr>
            <a:spLocks noGrp="1"/>
          </p:cNvSpPr>
          <p:nvPr>
            <p:ph type="sldNum" sz="quarter" idx="5"/>
          </p:nvPr>
        </p:nvSpPr>
        <p:spPr>
          <a:noFill/>
        </p:spPr>
        <p:txBody>
          <a:bodyPr/>
          <a:lstStyle>
            <a:lvl1pPr defTabSz="962809">
              <a:defRPr sz="1400" b="1">
                <a:solidFill>
                  <a:schemeClr val="tx1"/>
                </a:solidFill>
                <a:latin typeface="Arial" panose="020B0604020202020204" pitchFamily="34" charset="0"/>
              </a:defRPr>
            </a:lvl1pPr>
            <a:lvl2pPr marL="765016" indent="-294237" defTabSz="962809">
              <a:defRPr sz="1400" b="1">
                <a:solidFill>
                  <a:schemeClr val="tx1"/>
                </a:solidFill>
                <a:latin typeface="Arial" panose="020B0604020202020204" pitchFamily="34" charset="0"/>
              </a:defRPr>
            </a:lvl2pPr>
            <a:lvl3pPr marL="1176947" indent="-235389" defTabSz="962809">
              <a:defRPr sz="1400" b="1">
                <a:solidFill>
                  <a:schemeClr val="tx1"/>
                </a:solidFill>
                <a:latin typeface="Arial" panose="020B0604020202020204" pitchFamily="34" charset="0"/>
              </a:defRPr>
            </a:lvl3pPr>
            <a:lvl4pPr marL="1647726" indent="-235389" defTabSz="962809">
              <a:defRPr sz="1400" b="1">
                <a:solidFill>
                  <a:schemeClr val="tx1"/>
                </a:solidFill>
                <a:latin typeface="Arial" panose="020B0604020202020204" pitchFamily="34" charset="0"/>
              </a:defRPr>
            </a:lvl4pPr>
            <a:lvl5pPr marL="2118505" indent="-235389" defTabSz="962809">
              <a:defRPr sz="1400" b="1">
                <a:solidFill>
                  <a:schemeClr val="tx1"/>
                </a:solidFill>
                <a:latin typeface="Arial" panose="020B0604020202020204" pitchFamily="34" charset="0"/>
              </a:defRPr>
            </a:lvl5pPr>
            <a:lvl6pPr marL="2589284" indent="-235389" defTabSz="962809" eaLnBrk="0" fontAlgn="base" hangingPunct="0">
              <a:spcBef>
                <a:spcPct val="0"/>
              </a:spcBef>
              <a:spcAft>
                <a:spcPct val="0"/>
              </a:spcAft>
              <a:defRPr sz="1400" b="1">
                <a:solidFill>
                  <a:schemeClr val="tx1"/>
                </a:solidFill>
                <a:latin typeface="Arial" panose="020B0604020202020204" pitchFamily="34" charset="0"/>
              </a:defRPr>
            </a:lvl6pPr>
            <a:lvl7pPr marL="3060062" indent="-235389" defTabSz="962809" eaLnBrk="0" fontAlgn="base" hangingPunct="0">
              <a:spcBef>
                <a:spcPct val="0"/>
              </a:spcBef>
              <a:spcAft>
                <a:spcPct val="0"/>
              </a:spcAft>
              <a:defRPr sz="1400" b="1">
                <a:solidFill>
                  <a:schemeClr val="tx1"/>
                </a:solidFill>
                <a:latin typeface="Arial" panose="020B0604020202020204" pitchFamily="34" charset="0"/>
              </a:defRPr>
            </a:lvl7pPr>
            <a:lvl8pPr marL="3530841" indent="-235389" defTabSz="962809" eaLnBrk="0" fontAlgn="base" hangingPunct="0">
              <a:spcBef>
                <a:spcPct val="0"/>
              </a:spcBef>
              <a:spcAft>
                <a:spcPct val="0"/>
              </a:spcAft>
              <a:defRPr sz="1400" b="1">
                <a:solidFill>
                  <a:schemeClr val="tx1"/>
                </a:solidFill>
                <a:latin typeface="Arial" panose="020B0604020202020204" pitchFamily="34" charset="0"/>
              </a:defRPr>
            </a:lvl8pPr>
            <a:lvl9pPr marL="4001620" indent="-235389" defTabSz="962809" eaLnBrk="0" fontAlgn="base" hangingPunct="0">
              <a:spcBef>
                <a:spcPct val="0"/>
              </a:spcBef>
              <a:spcAft>
                <a:spcPct val="0"/>
              </a:spcAft>
              <a:defRPr sz="1400" b="1">
                <a:solidFill>
                  <a:schemeClr val="tx1"/>
                </a:solidFill>
                <a:latin typeface="Arial" panose="020B0604020202020204" pitchFamily="34" charset="0"/>
              </a:defRPr>
            </a:lvl9pPr>
          </a:lstStyle>
          <a:p>
            <a:fld id="{6C70A28A-F1AC-40C2-9984-53CE857236C9}" type="slidenum">
              <a:rPr lang="en-US" altLang="de-DE" sz="1200" b="0"/>
              <a:pPr/>
              <a:t>27</a:t>
            </a:fld>
            <a:endParaRPr lang="en-US" altLang="de-DE" sz="1200" b="0"/>
          </a:p>
        </p:txBody>
      </p:sp>
    </p:spTree>
    <p:extLst>
      <p:ext uri="{BB962C8B-B14F-4D97-AF65-F5344CB8AC3E}">
        <p14:creationId xmlns:p14="http://schemas.microsoft.com/office/powerpoint/2010/main" val="3498601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3097FC0-B6B1-4EC7-92DC-B2D1AB7B0335}"/>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478DB489-B85F-41BB-B320-FC01B015C9C0}"/>
              </a:ext>
            </a:extLst>
          </p:cNvPr>
          <p:cNvSpPr>
            <a:spLocks noGrp="1" noChangeArrowheads="1"/>
          </p:cNvSpPr>
          <p:nvPr>
            <p:ph type="body" idx="1"/>
          </p:nvPr>
        </p:nvSpPr>
        <p:spPr>
          <a:noFill/>
        </p:spPr>
        <p:txBody>
          <a:bodyPr/>
          <a:lstStyle/>
          <a:p>
            <a:endParaRPr lang="en-GB" altLang="en-US"/>
          </a:p>
        </p:txBody>
      </p:sp>
      <p:sp>
        <p:nvSpPr>
          <p:cNvPr id="19460" name="Slide Number Placeholder 3">
            <a:extLst>
              <a:ext uri="{FF2B5EF4-FFF2-40B4-BE49-F238E27FC236}">
                <a16:creationId xmlns:a16="http://schemas.microsoft.com/office/drawing/2014/main" id="{AC6E8D36-82B6-41A0-9EE9-C8B59EA5772B}"/>
              </a:ext>
            </a:extLst>
          </p:cNvPr>
          <p:cNvSpPr>
            <a:spLocks noGrp="1"/>
          </p:cNvSpPr>
          <p:nvPr>
            <p:ph type="sldNum" sz="quarter" idx="5"/>
          </p:nvPr>
        </p:nvSpPr>
        <p:spPr>
          <a:noFill/>
        </p:spPr>
        <p:txBody>
          <a:bodyPr/>
          <a:lstStyle>
            <a:lvl1pPr defTabSz="962809">
              <a:defRPr sz="1400" b="1">
                <a:solidFill>
                  <a:schemeClr val="tx1"/>
                </a:solidFill>
                <a:latin typeface="Arial" panose="020B0604020202020204" pitchFamily="34" charset="0"/>
              </a:defRPr>
            </a:lvl1pPr>
            <a:lvl2pPr marL="765016" indent="-294237" defTabSz="962809">
              <a:defRPr sz="1400" b="1">
                <a:solidFill>
                  <a:schemeClr val="tx1"/>
                </a:solidFill>
                <a:latin typeface="Arial" panose="020B0604020202020204" pitchFamily="34" charset="0"/>
              </a:defRPr>
            </a:lvl2pPr>
            <a:lvl3pPr marL="1176947" indent="-235389" defTabSz="962809">
              <a:defRPr sz="1400" b="1">
                <a:solidFill>
                  <a:schemeClr val="tx1"/>
                </a:solidFill>
                <a:latin typeface="Arial" panose="020B0604020202020204" pitchFamily="34" charset="0"/>
              </a:defRPr>
            </a:lvl3pPr>
            <a:lvl4pPr marL="1647726" indent="-235389" defTabSz="962809">
              <a:defRPr sz="1400" b="1">
                <a:solidFill>
                  <a:schemeClr val="tx1"/>
                </a:solidFill>
                <a:latin typeface="Arial" panose="020B0604020202020204" pitchFamily="34" charset="0"/>
              </a:defRPr>
            </a:lvl4pPr>
            <a:lvl5pPr marL="2118505" indent="-235389" defTabSz="962809">
              <a:defRPr sz="1400" b="1">
                <a:solidFill>
                  <a:schemeClr val="tx1"/>
                </a:solidFill>
                <a:latin typeface="Arial" panose="020B0604020202020204" pitchFamily="34" charset="0"/>
              </a:defRPr>
            </a:lvl5pPr>
            <a:lvl6pPr marL="2589284" indent="-235389" defTabSz="962809" eaLnBrk="0" fontAlgn="base" hangingPunct="0">
              <a:spcBef>
                <a:spcPct val="0"/>
              </a:spcBef>
              <a:spcAft>
                <a:spcPct val="0"/>
              </a:spcAft>
              <a:defRPr sz="1400" b="1">
                <a:solidFill>
                  <a:schemeClr val="tx1"/>
                </a:solidFill>
                <a:latin typeface="Arial" panose="020B0604020202020204" pitchFamily="34" charset="0"/>
              </a:defRPr>
            </a:lvl6pPr>
            <a:lvl7pPr marL="3060062" indent="-235389" defTabSz="962809" eaLnBrk="0" fontAlgn="base" hangingPunct="0">
              <a:spcBef>
                <a:spcPct val="0"/>
              </a:spcBef>
              <a:spcAft>
                <a:spcPct val="0"/>
              </a:spcAft>
              <a:defRPr sz="1400" b="1">
                <a:solidFill>
                  <a:schemeClr val="tx1"/>
                </a:solidFill>
                <a:latin typeface="Arial" panose="020B0604020202020204" pitchFamily="34" charset="0"/>
              </a:defRPr>
            </a:lvl7pPr>
            <a:lvl8pPr marL="3530841" indent="-235389" defTabSz="962809" eaLnBrk="0" fontAlgn="base" hangingPunct="0">
              <a:spcBef>
                <a:spcPct val="0"/>
              </a:spcBef>
              <a:spcAft>
                <a:spcPct val="0"/>
              </a:spcAft>
              <a:defRPr sz="1400" b="1">
                <a:solidFill>
                  <a:schemeClr val="tx1"/>
                </a:solidFill>
                <a:latin typeface="Arial" panose="020B0604020202020204" pitchFamily="34" charset="0"/>
              </a:defRPr>
            </a:lvl8pPr>
            <a:lvl9pPr marL="4001620" indent="-235389" defTabSz="962809" eaLnBrk="0" fontAlgn="base" hangingPunct="0">
              <a:spcBef>
                <a:spcPct val="0"/>
              </a:spcBef>
              <a:spcAft>
                <a:spcPct val="0"/>
              </a:spcAft>
              <a:defRPr sz="1400" b="1">
                <a:solidFill>
                  <a:schemeClr val="tx1"/>
                </a:solidFill>
                <a:latin typeface="Arial" panose="020B0604020202020204" pitchFamily="34" charset="0"/>
              </a:defRPr>
            </a:lvl9pPr>
          </a:lstStyle>
          <a:p>
            <a:fld id="{6C70A28A-F1AC-40C2-9984-53CE857236C9}" type="slidenum">
              <a:rPr lang="en-US" altLang="de-DE" sz="1200" b="0"/>
              <a:pPr/>
              <a:t>28</a:t>
            </a:fld>
            <a:endParaRPr lang="en-US" altLang="de-DE" sz="1200" b="0"/>
          </a:p>
        </p:txBody>
      </p:sp>
    </p:spTree>
    <p:extLst>
      <p:ext uri="{BB962C8B-B14F-4D97-AF65-F5344CB8AC3E}">
        <p14:creationId xmlns:p14="http://schemas.microsoft.com/office/powerpoint/2010/main" val="66557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1CAB61D-725D-4936-9907-F3D26253FA83}"/>
              </a:ext>
            </a:extLst>
          </p:cNvPr>
          <p:cNvSpPr>
            <a:spLocks noGrp="1" noChangeArrowheads="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6125" indent="-285750" defTabSz="935038">
              <a:defRPr sz="1400" b="1">
                <a:solidFill>
                  <a:schemeClr val="tx1"/>
                </a:solidFill>
                <a:latin typeface="Arial" panose="020B0604020202020204" pitchFamily="34" charset="0"/>
              </a:defRPr>
            </a:lvl2pPr>
            <a:lvl3pPr marL="1147763" indent="-228600" defTabSz="935038">
              <a:defRPr sz="1400" b="1">
                <a:solidFill>
                  <a:schemeClr val="tx1"/>
                </a:solidFill>
                <a:latin typeface="Arial" panose="020B0604020202020204" pitchFamily="34" charset="0"/>
              </a:defRPr>
            </a:lvl3pPr>
            <a:lvl4pPr marL="1608138" indent="-228600" defTabSz="935038">
              <a:defRPr sz="1400" b="1">
                <a:solidFill>
                  <a:schemeClr val="tx1"/>
                </a:solidFill>
                <a:latin typeface="Arial" panose="020B0604020202020204" pitchFamily="34" charset="0"/>
              </a:defRPr>
            </a:lvl4pPr>
            <a:lvl5pPr marL="2066925" indent="-228600" defTabSz="935038">
              <a:defRPr sz="1400" b="1">
                <a:solidFill>
                  <a:schemeClr val="tx1"/>
                </a:solidFill>
                <a:latin typeface="Arial" panose="020B0604020202020204" pitchFamily="34" charset="0"/>
              </a:defRPr>
            </a:lvl5pPr>
            <a:lvl6pPr marL="2524125"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81325"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38525"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95725"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C59213C8-2E68-4047-920F-0A0DCE02A31F}" type="slidenum">
              <a:rPr lang="en-US" altLang="de-DE" sz="1200" b="0" smtClean="0"/>
              <a:pPr/>
              <a:t>3</a:t>
            </a:fld>
            <a:endParaRPr lang="en-US" altLang="de-DE" sz="1200" b="0"/>
          </a:p>
        </p:txBody>
      </p:sp>
      <p:sp>
        <p:nvSpPr>
          <p:cNvPr id="15363" name="Rectangle 2">
            <a:extLst>
              <a:ext uri="{FF2B5EF4-FFF2-40B4-BE49-F238E27FC236}">
                <a16:creationId xmlns:a16="http://schemas.microsoft.com/office/drawing/2014/main" id="{EA4FA249-712B-4D51-A8C4-707A8AD733D2}"/>
              </a:ext>
            </a:extLst>
          </p:cNvPr>
          <p:cNvSpPr>
            <a:spLocks noGrp="1" noRot="1" noChangeAspect="1" noChangeArrowheads="1" noTextEdit="1"/>
          </p:cNvSpPr>
          <p:nvPr>
            <p:ph type="sldImg"/>
          </p:nvPr>
        </p:nvSpPr>
        <p:spPr>
          <a:xfrm>
            <a:off x="701675" y="747713"/>
            <a:ext cx="5454650" cy="3743325"/>
          </a:xfrm>
          <a:ln/>
        </p:spPr>
      </p:sp>
      <p:sp>
        <p:nvSpPr>
          <p:cNvPr id="15364" name="Rectangle 3">
            <a:extLst>
              <a:ext uri="{FF2B5EF4-FFF2-40B4-BE49-F238E27FC236}">
                <a16:creationId xmlns:a16="http://schemas.microsoft.com/office/drawing/2014/main" id="{F7C32BF9-2765-4239-9BB4-D81A506382DB}"/>
              </a:ext>
            </a:extLst>
          </p:cNvPr>
          <p:cNvSpPr>
            <a:spLocks noGrp="1" noChangeArrowheads="1"/>
          </p:cNvSpPr>
          <p:nvPr>
            <p:ph type="body" idx="1"/>
          </p:nvPr>
        </p:nvSpPr>
        <p:spPr>
          <a:xfrm>
            <a:off x="684213" y="4740275"/>
            <a:ext cx="5489575" cy="4491038"/>
          </a:xfrm>
          <a:noFill/>
        </p:spPr>
        <p:txBody>
          <a:bodyPr/>
          <a:lstStyle/>
          <a:p>
            <a:pPr eaLnBrk="1" hangingPunct="1"/>
            <a:endParaRPr lang="en-US" altLang="de-DE"/>
          </a:p>
        </p:txBody>
      </p:sp>
    </p:spTree>
    <p:extLst>
      <p:ext uri="{BB962C8B-B14F-4D97-AF65-F5344CB8AC3E}">
        <p14:creationId xmlns:p14="http://schemas.microsoft.com/office/powerpoint/2010/main" val="320876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3097FC0-B6B1-4EC7-92DC-B2D1AB7B0335}"/>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478DB489-B85F-41BB-B320-FC01B015C9C0}"/>
              </a:ext>
            </a:extLst>
          </p:cNvPr>
          <p:cNvSpPr>
            <a:spLocks noGrp="1" noChangeArrowheads="1"/>
          </p:cNvSpPr>
          <p:nvPr>
            <p:ph type="body" idx="1"/>
          </p:nvPr>
        </p:nvSpPr>
        <p:spPr>
          <a:noFill/>
        </p:spPr>
        <p:txBody>
          <a:bodyPr/>
          <a:lstStyle/>
          <a:p>
            <a:endParaRPr lang="en-GB" altLang="en-US"/>
          </a:p>
        </p:txBody>
      </p:sp>
      <p:sp>
        <p:nvSpPr>
          <p:cNvPr id="19460" name="Slide Number Placeholder 3">
            <a:extLst>
              <a:ext uri="{FF2B5EF4-FFF2-40B4-BE49-F238E27FC236}">
                <a16:creationId xmlns:a16="http://schemas.microsoft.com/office/drawing/2014/main" id="{AC6E8D36-82B6-41A0-9EE9-C8B59EA5772B}"/>
              </a:ext>
            </a:extLst>
          </p:cNvPr>
          <p:cNvSpPr>
            <a:spLocks noGrp="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2950" indent="-285750" defTabSz="935038">
              <a:defRPr sz="1400" b="1">
                <a:solidFill>
                  <a:schemeClr val="tx1"/>
                </a:solidFill>
                <a:latin typeface="Arial" panose="020B0604020202020204" pitchFamily="34" charset="0"/>
              </a:defRPr>
            </a:lvl2pPr>
            <a:lvl3pPr marL="1143000" indent="-228600" defTabSz="935038">
              <a:defRPr sz="1400" b="1">
                <a:solidFill>
                  <a:schemeClr val="tx1"/>
                </a:solidFill>
                <a:latin typeface="Arial" panose="020B0604020202020204" pitchFamily="34" charset="0"/>
              </a:defRPr>
            </a:lvl3pPr>
            <a:lvl4pPr marL="1600200" indent="-228600" defTabSz="935038">
              <a:defRPr sz="1400" b="1">
                <a:solidFill>
                  <a:schemeClr val="tx1"/>
                </a:solidFill>
                <a:latin typeface="Arial" panose="020B0604020202020204" pitchFamily="34" charset="0"/>
              </a:defRPr>
            </a:lvl4pPr>
            <a:lvl5pPr marL="2057400" indent="-228600" defTabSz="935038">
              <a:defRPr sz="1400" b="1">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6C70A28A-F1AC-40C2-9984-53CE857236C9}" type="slidenum">
              <a:rPr lang="en-US" altLang="de-DE" sz="1200" b="0" smtClean="0"/>
              <a:pPr/>
              <a:t>4</a:t>
            </a:fld>
            <a:endParaRPr lang="en-US" altLang="de-DE"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39F3505-FC10-4BB7-ADF8-9D284CFE3C18}"/>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3F5960F6-F681-4190-B5A0-F4B2C372818D}"/>
              </a:ext>
            </a:extLst>
          </p:cNvPr>
          <p:cNvSpPr>
            <a:spLocks noGrp="1" noChangeArrowheads="1"/>
          </p:cNvSpPr>
          <p:nvPr>
            <p:ph type="body" idx="1"/>
          </p:nvPr>
        </p:nvSpPr>
        <p:spPr>
          <a:noFill/>
        </p:spPr>
        <p:txBody>
          <a:bodyPr/>
          <a:lstStyle/>
          <a:p>
            <a:endParaRPr lang="en-GB" altLang="en-US"/>
          </a:p>
        </p:txBody>
      </p:sp>
      <p:sp>
        <p:nvSpPr>
          <p:cNvPr id="21508" name="Slide Number Placeholder 3">
            <a:extLst>
              <a:ext uri="{FF2B5EF4-FFF2-40B4-BE49-F238E27FC236}">
                <a16:creationId xmlns:a16="http://schemas.microsoft.com/office/drawing/2014/main" id="{1579115D-85DA-4A74-A81D-E92EDB6CD68C}"/>
              </a:ext>
            </a:extLst>
          </p:cNvPr>
          <p:cNvSpPr>
            <a:spLocks noGrp="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2950" indent="-285750" defTabSz="935038">
              <a:defRPr sz="1400" b="1">
                <a:solidFill>
                  <a:schemeClr val="tx1"/>
                </a:solidFill>
                <a:latin typeface="Arial" panose="020B0604020202020204" pitchFamily="34" charset="0"/>
              </a:defRPr>
            </a:lvl2pPr>
            <a:lvl3pPr marL="1143000" indent="-228600" defTabSz="935038">
              <a:defRPr sz="1400" b="1">
                <a:solidFill>
                  <a:schemeClr val="tx1"/>
                </a:solidFill>
                <a:latin typeface="Arial" panose="020B0604020202020204" pitchFamily="34" charset="0"/>
              </a:defRPr>
            </a:lvl3pPr>
            <a:lvl4pPr marL="1600200" indent="-228600" defTabSz="935038">
              <a:defRPr sz="1400" b="1">
                <a:solidFill>
                  <a:schemeClr val="tx1"/>
                </a:solidFill>
                <a:latin typeface="Arial" panose="020B0604020202020204" pitchFamily="34" charset="0"/>
              </a:defRPr>
            </a:lvl4pPr>
            <a:lvl5pPr marL="2057400" indent="-228600" defTabSz="935038">
              <a:defRPr sz="1400" b="1">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98D4060F-DDD8-4712-9403-0DEDC8C71AC0}" type="slidenum">
              <a:rPr lang="en-US" altLang="de-DE" sz="1200" b="0" smtClean="0"/>
              <a:pPr/>
              <a:t>5</a:t>
            </a:fld>
            <a:endParaRPr lang="en-US" altLang="de-DE"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8FED834-E98D-4872-9800-97ECEBDAE2A7}"/>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21333BA9-C219-41E7-840B-94E01F8DA87E}"/>
              </a:ext>
            </a:extLst>
          </p:cNvPr>
          <p:cNvSpPr>
            <a:spLocks noGrp="1" noChangeArrowheads="1"/>
          </p:cNvSpPr>
          <p:nvPr>
            <p:ph type="body" idx="1"/>
          </p:nvPr>
        </p:nvSpPr>
        <p:spPr>
          <a:noFill/>
        </p:spPr>
        <p:txBody>
          <a:bodyPr/>
          <a:lstStyle/>
          <a:p>
            <a:endParaRPr lang="en-GB" altLang="en-US"/>
          </a:p>
        </p:txBody>
      </p:sp>
      <p:sp>
        <p:nvSpPr>
          <p:cNvPr id="23556" name="Slide Number Placeholder 3">
            <a:extLst>
              <a:ext uri="{FF2B5EF4-FFF2-40B4-BE49-F238E27FC236}">
                <a16:creationId xmlns:a16="http://schemas.microsoft.com/office/drawing/2014/main" id="{A0FC13B3-8047-4488-83F7-7956F3A0D8C7}"/>
              </a:ext>
            </a:extLst>
          </p:cNvPr>
          <p:cNvSpPr>
            <a:spLocks noGrp="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2950" indent="-285750" defTabSz="935038">
              <a:defRPr sz="1400" b="1">
                <a:solidFill>
                  <a:schemeClr val="tx1"/>
                </a:solidFill>
                <a:latin typeface="Arial" panose="020B0604020202020204" pitchFamily="34" charset="0"/>
              </a:defRPr>
            </a:lvl2pPr>
            <a:lvl3pPr marL="1143000" indent="-228600" defTabSz="935038">
              <a:defRPr sz="1400" b="1">
                <a:solidFill>
                  <a:schemeClr val="tx1"/>
                </a:solidFill>
                <a:latin typeface="Arial" panose="020B0604020202020204" pitchFamily="34" charset="0"/>
              </a:defRPr>
            </a:lvl3pPr>
            <a:lvl4pPr marL="1600200" indent="-228600" defTabSz="935038">
              <a:defRPr sz="1400" b="1">
                <a:solidFill>
                  <a:schemeClr val="tx1"/>
                </a:solidFill>
                <a:latin typeface="Arial" panose="020B0604020202020204" pitchFamily="34" charset="0"/>
              </a:defRPr>
            </a:lvl4pPr>
            <a:lvl5pPr marL="2057400" indent="-228600" defTabSz="935038">
              <a:defRPr sz="1400" b="1">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8761B2E8-D008-4EEA-850A-A812A2675CB9}" type="slidenum">
              <a:rPr lang="en-US" altLang="de-DE" sz="1200" b="0" smtClean="0"/>
              <a:pPr/>
              <a:t>6</a:t>
            </a:fld>
            <a:endParaRPr lang="en-US" altLang="de-DE"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05E014C-7342-4441-9319-DE293825591C}"/>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02321C52-F069-4D60-9EF3-F1CFC3D1F488}"/>
              </a:ext>
            </a:extLst>
          </p:cNvPr>
          <p:cNvSpPr>
            <a:spLocks noGrp="1" noChangeArrowheads="1"/>
          </p:cNvSpPr>
          <p:nvPr>
            <p:ph type="body" idx="1"/>
          </p:nvPr>
        </p:nvSpPr>
        <p:spPr>
          <a:noFill/>
        </p:spPr>
        <p:txBody>
          <a:bodyPr/>
          <a:lstStyle/>
          <a:p>
            <a:endParaRPr lang="en-GB" altLang="en-US"/>
          </a:p>
        </p:txBody>
      </p:sp>
      <p:sp>
        <p:nvSpPr>
          <p:cNvPr id="25604" name="Slide Number Placeholder 3">
            <a:extLst>
              <a:ext uri="{FF2B5EF4-FFF2-40B4-BE49-F238E27FC236}">
                <a16:creationId xmlns:a16="http://schemas.microsoft.com/office/drawing/2014/main" id="{35CA82E1-FF53-407E-872B-C49B1F6A5324}"/>
              </a:ext>
            </a:extLst>
          </p:cNvPr>
          <p:cNvSpPr>
            <a:spLocks noGrp="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2950" indent="-285750" defTabSz="935038">
              <a:defRPr sz="1400" b="1">
                <a:solidFill>
                  <a:schemeClr val="tx1"/>
                </a:solidFill>
                <a:latin typeface="Arial" panose="020B0604020202020204" pitchFamily="34" charset="0"/>
              </a:defRPr>
            </a:lvl2pPr>
            <a:lvl3pPr marL="1143000" indent="-228600" defTabSz="935038">
              <a:defRPr sz="1400" b="1">
                <a:solidFill>
                  <a:schemeClr val="tx1"/>
                </a:solidFill>
                <a:latin typeface="Arial" panose="020B0604020202020204" pitchFamily="34" charset="0"/>
              </a:defRPr>
            </a:lvl3pPr>
            <a:lvl4pPr marL="1600200" indent="-228600" defTabSz="935038">
              <a:defRPr sz="1400" b="1">
                <a:solidFill>
                  <a:schemeClr val="tx1"/>
                </a:solidFill>
                <a:latin typeface="Arial" panose="020B0604020202020204" pitchFamily="34" charset="0"/>
              </a:defRPr>
            </a:lvl4pPr>
            <a:lvl5pPr marL="2057400" indent="-228600" defTabSz="935038">
              <a:defRPr sz="1400" b="1">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8C5861C1-1B5D-48E6-998D-3ECBBF28F3AF}" type="slidenum">
              <a:rPr lang="en-US" altLang="de-DE" sz="1200" b="0" smtClean="0"/>
              <a:pPr/>
              <a:t>7</a:t>
            </a:fld>
            <a:endParaRPr lang="en-US" altLang="de-DE"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A95ADAD-7215-47F8-B2C1-D2A17EAB1FD4}"/>
              </a:ext>
            </a:extLst>
          </p:cNvPr>
          <p:cNvSpPr>
            <a:spLocks noGrp="1" noChangeArrowheads="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6125" indent="-285750" defTabSz="935038">
              <a:defRPr sz="1400" b="1">
                <a:solidFill>
                  <a:schemeClr val="tx1"/>
                </a:solidFill>
                <a:latin typeface="Arial" panose="020B0604020202020204" pitchFamily="34" charset="0"/>
              </a:defRPr>
            </a:lvl2pPr>
            <a:lvl3pPr marL="1147763" indent="-228600" defTabSz="935038">
              <a:defRPr sz="1400" b="1">
                <a:solidFill>
                  <a:schemeClr val="tx1"/>
                </a:solidFill>
                <a:latin typeface="Arial" panose="020B0604020202020204" pitchFamily="34" charset="0"/>
              </a:defRPr>
            </a:lvl3pPr>
            <a:lvl4pPr marL="1608138" indent="-228600" defTabSz="935038">
              <a:defRPr sz="1400" b="1">
                <a:solidFill>
                  <a:schemeClr val="tx1"/>
                </a:solidFill>
                <a:latin typeface="Arial" panose="020B0604020202020204" pitchFamily="34" charset="0"/>
              </a:defRPr>
            </a:lvl4pPr>
            <a:lvl5pPr marL="2066925" indent="-228600" defTabSz="935038">
              <a:defRPr sz="1400" b="1">
                <a:solidFill>
                  <a:schemeClr val="tx1"/>
                </a:solidFill>
                <a:latin typeface="Arial" panose="020B0604020202020204" pitchFamily="34" charset="0"/>
              </a:defRPr>
            </a:lvl5pPr>
            <a:lvl6pPr marL="2524125"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81325"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38525"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95725"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E52F614D-8C13-4594-A827-8F65C2F44F52}" type="slidenum">
              <a:rPr lang="en-US" altLang="de-DE" sz="1200" b="0" smtClean="0"/>
              <a:pPr/>
              <a:t>8</a:t>
            </a:fld>
            <a:endParaRPr lang="en-US" altLang="de-DE" sz="1200" b="0"/>
          </a:p>
        </p:txBody>
      </p:sp>
      <p:sp>
        <p:nvSpPr>
          <p:cNvPr id="27651" name="Rectangle 2">
            <a:extLst>
              <a:ext uri="{FF2B5EF4-FFF2-40B4-BE49-F238E27FC236}">
                <a16:creationId xmlns:a16="http://schemas.microsoft.com/office/drawing/2014/main" id="{4A090657-651B-44BE-B953-9DB8EA9DF309}"/>
              </a:ext>
            </a:extLst>
          </p:cNvPr>
          <p:cNvSpPr>
            <a:spLocks noGrp="1" noRot="1" noChangeAspect="1" noChangeArrowheads="1" noTextEdit="1"/>
          </p:cNvSpPr>
          <p:nvPr>
            <p:ph type="sldImg"/>
          </p:nvPr>
        </p:nvSpPr>
        <p:spPr>
          <a:xfrm>
            <a:off x="701675" y="747713"/>
            <a:ext cx="5454650" cy="3743325"/>
          </a:xfrm>
          <a:ln/>
        </p:spPr>
      </p:sp>
      <p:sp>
        <p:nvSpPr>
          <p:cNvPr id="27652" name="Rectangle 3">
            <a:extLst>
              <a:ext uri="{FF2B5EF4-FFF2-40B4-BE49-F238E27FC236}">
                <a16:creationId xmlns:a16="http://schemas.microsoft.com/office/drawing/2014/main" id="{01BD351C-41A5-462E-A282-90AC30DA1291}"/>
              </a:ext>
            </a:extLst>
          </p:cNvPr>
          <p:cNvSpPr>
            <a:spLocks noGrp="1" noChangeArrowheads="1"/>
          </p:cNvSpPr>
          <p:nvPr>
            <p:ph type="body" idx="1"/>
          </p:nvPr>
        </p:nvSpPr>
        <p:spPr>
          <a:xfrm>
            <a:off x="684213" y="4740275"/>
            <a:ext cx="5489575" cy="4491038"/>
          </a:xfrm>
          <a:noFill/>
        </p:spPr>
        <p:txBody>
          <a:bodyPr/>
          <a:lstStyle/>
          <a:p>
            <a:pPr eaLnBrk="1" hangingPunct="1"/>
            <a:endParaRPr lang="en-US"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2C84422C-C157-4D89-AEAC-4DF8D8A5C5AC}"/>
              </a:ext>
            </a:extLst>
          </p:cNvPr>
          <p:cNvSpPr>
            <a:spLocks noGrp="1" noRot="1" noChangeAspect="1" noChangeArrowheads="1" noTextEdit="1"/>
          </p:cNvSpPr>
          <p:nvPr>
            <p:ph type="sldImg"/>
          </p:nvPr>
        </p:nvSpPr>
        <p:spPr>
          <a:ln/>
        </p:spPr>
      </p:sp>
      <p:sp>
        <p:nvSpPr>
          <p:cNvPr id="29699" name="Notizenplatzhalter 2">
            <a:extLst>
              <a:ext uri="{FF2B5EF4-FFF2-40B4-BE49-F238E27FC236}">
                <a16:creationId xmlns:a16="http://schemas.microsoft.com/office/drawing/2014/main" id="{3B2A550A-8C40-481F-999A-1DB1E37DA1C1}"/>
              </a:ext>
            </a:extLst>
          </p:cNvPr>
          <p:cNvSpPr>
            <a:spLocks noGrp="1" noChangeArrowheads="1"/>
          </p:cNvSpPr>
          <p:nvPr>
            <p:ph type="body" idx="1"/>
          </p:nvPr>
        </p:nvSpPr>
        <p:spPr>
          <a:noFill/>
        </p:spPr>
        <p:txBody>
          <a:bodyPr/>
          <a:lstStyle/>
          <a:p>
            <a:endParaRPr lang="en-US" altLang="de-DE"/>
          </a:p>
        </p:txBody>
      </p:sp>
      <p:sp>
        <p:nvSpPr>
          <p:cNvPr id="29700" name="Foliennummernplatzhalter 3">
            <a:extLst>
              <a:ext uri="{FF2B5EF4-FFF2-40B4-BE49-F238E27FC236}">
                <a16:creationId xmlns:a16="http://schemas.microsoft.com/office/drawing/2014/main" id="{68FB2149-6D22-455E-8DED-EFE1E7D70472}"/>
              </a:ext>
            </a:extLst>
          </p:cNvPr>
          <p:cNvSpPr>
            <a:spLocks noGrp="1"/>
          </p:cNvSpPr>
          <p:nvPr>
            <p:ph type="sldNum" sz="quarter" idx="5"/>
          </p:nvPr>
        </p:nvSpPr>
        <p:spPr>
          <a:noFill/>
        </p:spPr>
        <p:txBody>
          <a:bodyPr/>
          <a:lstStyle>
            <a:lvl1pPr defTabSz="935038">
              <a:defRPr sz="1400" b="1">
                <a:solidFill>
                  <a:schemeClr val="tx1"/>
                </a:solidFill>
                <a:latin typeface="Arial" panose="020B0604020202020204" pitchFamily="34" charset="0"/>
              </a:defRPr>
            </a:lvl1pPr>
            <a:lvl2pPr marL="746125" indent="-285750" defTabSz="935038">
              <a:defRPr sz="1400" b="1">
                <a:solidFill>
                  <a:schemeClr val="tx1"/>
                </a:solidFill>
                <a:latin typeface="Arial" panose="020B0604020202020204" pitchFamily="34" charset="0"/>
              </a:defRPr>
            </a:lvl2pPr>
            <a:lvl3pPr marL="1147763" indent="-228600" defTabSz="935038">
              <a:defRPr sz="1400" b="1">
                <a:solidFill>
                  <a:schemeClr val="tx1"/>
                </a:solidFill>
                <a:latin typeface="Arial" panose="020B0604020202020204" pitchFamily="34" charset="0"/>
              </a:defRPr>
            </a:lvl3pPr>
            <a:lvl4pPr marL="1608138" indent="-228600" defTabSz="935038">
              <a:defRPr sz="1400" b="1">
                <a:solidFill>
                  <a:schemeClr val="tx1"/>
                </a:solidFill>
                <a:latin typeface="Arial" panose="020B0604020202020204" pitchFamily="34" charset="0"/>
              </a:defRPr>
            </a:lvl4pPr>
            <a:lvl5pPr marL="2066925" indent="-228600" defTabSz="935038">
              <a:defRPr sz="1400" b="1">
                <a:solidFill>
                  <a:schemeClr val="tx1"/>
                </a:solidFill>
                <a:latin typeface="Arial" panose="020B0604020202020204" pitchFamily="34" charset="0"/>
              </a:defRPr>
            </a:lvl5pPr>
            <a:lvl6pPr marL="2524125" indent="-228600" defTabSz="935038" eaLnBrk="0" fontAlgn="base" hangingPunct="0">
              <a:spcBef>
                <a:spcPct val="0"/>
              </a:spcBef>
              <a:spcAft>
                <a:spcPct val="0"/>
              </a:spcAft>
              <a:defRPr sz="1400" b="1">
                <a:solidFill>
                  <a:schemeClr val="tx1"/>
                </a:solidFill>
                <a:latin typeface="Arial" panose="020B0604020202020204" pitchFamily="34" charset="0"/>
              </a:defRPr>
            </a:lvl6pPr>
            <a:lvl7pPr marL="2981325" indent="-228600" defTabSz="935038" eaLnBrk="0" fontAlgn="base" hangingPunct="0">
              <a:spcBef>
                <a:spcPct val="0"/>
              </a:spcBef>
              <a:spcAft>
                <a:spcPct val="0"/>
              </a:spcAft>
              <a:defRPr sz="1400" b="1">
                <a:solidFill>
                  <a:schemeClr val="tx1"/>
                </a:solidFill>
                <a:latin typeface="Arial" panose="020B0604020202020204" pitchFamily="34" charset="0"/>
              </a:defRPr>
            </a:lvl7pPr>
            <a:lvl8pPr marL="3438525" indent="-228600" defTabSz="935038" eaLnBrk="0" fontAlgn="base" hangingPunct="0">
              <a:spcBef>
                <a:spcPct val="0"/>
              </a:spcBef>
              <a:spcAft>
                <a:spcPct val="0"/>
              </a:spcAft>
              <a:defRPr sz="1400" b="1">
                <a:solidFill>
                  <a:schemeClr val="tx1"/>
                </a:solidFill>
                <a:latin typeface="Arial" panose="020B0604020202020204" pitchFamily="34" charset="0"/>
              </a:defRPr>
            </a:lvl8pPr>
            <a:lvl9pPr marL="3895725" indent="-228600" defTabSz="935038" eaLnBrk="0" fontAlgn="base" hangingPunct="0">
              <a:spcBef>
                <a:spcPct val="0"/>
              </a:spcBef>
              <a:spcAft>
                <a:spcPct val="0"/>
              </a:spcAft>
              <a:defRPr sz="1400" b="1">
                <a:solidFill>
                  <a:schemeClr val="tx1"/>
                </a:solidFill>
                <a:latin typeface="Arial" panose="020B0604020202020204" pitchFamily="34" charset="0"/>
              </a:defRPr>
            </a:lvl9pPr>
          </a:lstStyle>
          <a:p>
            <a:fld id="{818DAD66-1FEA-434C-ADC4-AE8383DC60A2}" type="slidenum">
              <a:rPr lang="en-US" altLang="de-DE" sz="1200" b="0" smtClean="0"/>
              <a:pPr/>
              <a:t>9</a:t>
            </a:fld>
            <a:endParaRPr lang="en-US" altLang="de-DE" sz="1200" b="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gray">
      <p:bgPr>
        <a:solidFill>
          <a:schemeClr val="bg1"/>
        </a:solidFill>
        <a:effectLst/>
      </p:bgPr>
    </p:bg>
    <p:spTree>
      <p:nvGrpSpPr>
        <p:cNvPr id="1" name=""/>
        <p:cNvGrpSpPr/>
        <p:nvPr/>
      </p:nvGrpSpPr>
      <p:grpSpPr>
        <a:xfrm>
          <a:off x="0" y="0"/>
          <a:ext cx="0" cy="0"/>
          <a:chOff x="0" y="0"/>
          <a:chExt cx="0" cy="0"/>
        </a:xfrm>
      </p:grpSpPr>
      <p:graphicFrame>
        <p:nvGraphicFramePr>
          <p:cNvPr id="4" name="Rectangle 1091" hidden="1">
            <a:extLst>
              <a:ext uri="{FF2B5EF4-FFF2-40B4-BE49-F238E27FC236}">
                <a16:creationId xmlns:a16="http://schemas.microsoft.com/office/drawing/2014/main" id="{C81421C0-6423-449D-9457-6CAE7843F310}"/>
              </a:ext>
            </a:extLst>
          </p:cNvPr>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5" name="think-cell Folie" r:id="rId4" imgW="0" imgH="0" progId="TCLayout.ActiveDocument.1">
                  <p:embed/>
                </p:oleObj>
              </mc:Choice>
              <mc:Fallback>
                <p:oleObj name="think-cell Folie" r:id="rId4" imgW="0" imgH="0" progId="TCLayout.ActiveDocument.1">
                  <p:embed/>
                  <p:pic>
                    <p:nvPicPr>
                      <p:cNvPr id="4" name="Rectangle 1091" hidden="1">
                        <a:extLst>
                          <a:ext uri="{FF2B5EF4-FFF2-40B4-BE49-F238E27FC236}">
                            <a16:creationId xmlns:a16="http://schemas.microsoft.com/office/drawing/2014/main" id="{C81421C0-6423-449D-9457-6CAE7843F310}"/>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hteck 4">
            <a:extLst>
              <a:ext uri="{FF2B5EF4-FFF2-40B4-BE49-F238E27FC236}">
                <a16:creationId xmlns:a16="http://schemas.microsoft.com/office/drawing/2014/main" id="{4B6EF406-84D9-48B9-BE6F-C08679C3FE1D}"/>
              </a:ext>
            </a:extLst>
          </p:cNvPr>
          <p:cNvSpPr>
            <a:spLocks noChangeArrowheads="1"/>
          </p:cNvSpPr>
          <p:nvPr userDrawn="1"/>
        </p:nvSpPr>
        <p:spPr bwMode="auto">
          <a:xfrm>
            <a:off x="406400" y="531813"/>
            <a:ext cx="9537700" cy="2068512"/>
          </a:xfrm>
          <a:prstGeom prst="rect">
            <a:avLst/>
          </a:prstGeom>
          <a:blipFill dpi="0" rotWithShape="1">
            <a:blip r:embed="rId5"/>
            <a:srcRect/>
            <a:stretch>
              <a:fillRect/>
            </a:stretch>
          </a:blipFill>
          <a:ln>
            <a:noFill/>
          </a:ln>
          <a:extLst/>
        </p:spPr>
        <p:txBody>
          <a:bodyPr lIns="90000" tIns="108000" rIns="90000" bIns="108000"/>
          <a:lstStyle>
            <a:lvl1pPr defTabSz="900113">
              <a:defRPr sz="1400" b="1">
                <a:solidFill>
                  <a:schemeClr val="tx1"/>
                </a:solidFill>
                <a:latin typeface="Arial" panose="020B0604020202020204" pitchFamily="34" charset="0"/>
              </a:defRPr>
            </a:lvl1pPr>
            <a:lvl2pPr marL="742950" indent="-285750" defTabSz="900113">
              <a:defRPr sz="1400" b="1">
                <a:solidFill>
                  <a:schemeClr val="tx1"/>
                </a:solidFill>
                <a:latin typeface="Arial" panose="020B0604020202020204" pitchFamily="34" charset="0"/>
              </a:defRPr>
            </a:lvl2pPr>
            <a:lvl3pPr marL="1143000" indent="-228600" defTabSz="900113">
              <a:defRPr sz="1400" b="1">
                <a:solidFill>
                  <a:schemeClr val="tx1"/>
                </a:solidFill>
                <a:latin typeface="Arial" panose="020B0604020202020204" pitchFamily="34" charset="0"/>
              </a:defRPr>
            </a:lvl3pPr>
            <a:lvl4pPr marL="1600200" indent="-228600" defTabSz="900113">
              <a:defRPr sz="1400" b="1">
                <a:solidFill>
                  <a:schemeClr val="tx1"/>
                </a:solidFill>
                <a:latin typeface="Arial" panose="020B0604020202020204" pitchFamily="34" charset="0"/>
              </a:defRPr>
            </a:lvl4pPr>
            <a:lvl5pPr marL="2057400" indent="-228600" defTabSz="900113">
              <a:defRPr sz="1400" b="1">
                <a:solidFill>
                  <a:schemeClr val="tx1"/>
                </a:solidFill>
                <a:latin typeface="Arial" panose="020B0604020202020204" pitchFamily="34" charset="0"/>
              </a:defRPr>
            </a:lvl5pPr>
            <a:lvl6pPr marL="2514600" indent="-228600" defTabSz="900113"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00113"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00113"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00113"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ct val="20000"/>
              </a:spcBef>
              <a:defRPr/>
            </a:pPr>
            <a:endParaRPr lang="en-US" altLang="en-US"/>
          </a:p>
        </p:txBody>
      </p:sp>
      <p:sp>
        <p:nvSpPr>
          <p:cNvPr id="6" name="Rectangle 1087">
            <a:extLst>
              <a:ext uri="{FF2B5EF4-FFF2-40B4-BE49-F238E27FC236}">
                <a16:creationId xmlns:a16="http://schemas.microsoft.com/office/drawing/2014/main" id="{CCC83645-B4B3-4FD0-8255-2771B7A0592C}"/>
              </a:ext>
            </a:extLst>
          </p:cNvPr>
          <p:cNvSpPr>
            <a:spLocks noChangeArrowheads="1"/>
          </p:cNvSpPr>
          <p:nvPr/>
        </p:nvSpPr>
        <p:spPr bwMode="gray">
          <a:xfrm>
            <a:off x="406400" y="466725"/>
            <a:ext cx="9567863" cy="6142038"/>
          </a:xfrm>
          <a:prstGeom prst="rect">
            <a:avLst/>
          </a:prstGeom>
          <a:noFill/>
          <a:ln w="127000">
            <a:solidFill>
              <a:srgbClr val="D9D9D9"/>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1400" b="1">
                <a:solidFill>
                  <a:schemeClr val="tx1"/>
                </a:solidFill>
                <a:latin typeface="Arial" panose="020B0604020202020204" pitchFamily="34" charset="0"/>
              </a:defRPr>
            </a:lvl9pPr>
          </a:lstStyle>
          <a:p>
            <a:pPr algn="ctr" eaLnBrk="1" hangingPunct="1">
              <a:spcBef>
                <a:spcPct val="20000"/>
              </a:spcBef>
              <a:defRPr/>
            </a:pPr>
            <a:endParaRPr lang="en-US"/>
          </a:p>
        </p:txBody>
      </p:sp>
      <p:sp>
        <p:nvSpPr>
          <p:cNvPr id="7" name="Line 1088">
            <a:extLst>
              <a:ext uri="{FF2B5EF4-FFF2-40B4-BE49-F238E27FC236}">
                <a16:creationId xmlns:a16="http://schemas.microsoft.com/office/drawing/2014/main" id="{112D1B59-F650-4C68-8E39-50FD23D119B0}"/>
              </a:ext>
            </a:extLst>
          </p:cNvPr>
          <p:cNvSpPr>
            <a:spLocks noChangeShapeType="1"/>
          </p:cNvSpPr>
          <p:nvPr/>
        </p:nvSpPr>
        <p:spPr bwMode="gray">
          <a:xfrm flipV="1">
            <a:off x="407988" y="2652713"/>
            <a:ext cx="9564687" cy="11112"/>
          </a:xfrm>
          <a:prstGeom prst="line">
            <a:avLst/>
          </a:prstGeom>
          <a:noFill/>
          <a:ln w="127000">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Rectangle 1095">
            <a:extLst>
              <a:ext uri="{FF2B5EF4-FFF2-40B4-BE49-F238E27FC236}">
                <a16:creationId xmlns:a16="http://schemas.microsoft.com/office/drawing/2014/main" id="{C8B523F7-69BA-444D-81FE-FDD3B88AB85B}"/>
              </a:ext>
            </a:extLst>
          </p:cNvPr>
          <p:cNvSpPr>
            <a:spLocks noChangeArrowheads="1"/>
          </p:cNvSpPr>
          <p:nvPr/>
        </p:nvSpPr>
        <p:spPr bwMode="auto">
          <a:xfrm>
            <a:off x="390525" y="2587625"/>
            <a:ext cx="9613900" cy="73025"/>
          </a:xfrm>
          <a:prstGeom prst="rect">
            <a:avLst/>
          </a:prstGeom>
          <a:solidFill>
            <a:srgbClr val="D9D9D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108000" rIns="90000" bIns="108000"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1400" b="1">
                <a:solidFill>
                  <a:schemeClr val="tx1"/>
                </a:solidFill>
                <a:latin typeface="Arial" panose="020B0604020202020204" pitchFamily="34" charset="0"/>
              </a:defRPr>
            </a:lvl9pPr>
          </a:lstStyle>
          <a:p>
            <a:pPr algn="ctr" eaLnBrk="1" hangingPunct="1">
              <a:spcBef>
                <a:spcPct val="20000"/>
              </a:spcBef>
              <a:defRPr/>
            </a:pPr>
            <a:endParaRPr lang="en-US"/>
          </a:p>
        </p:txBody>
      </p:sp>
      <p:sp>
        <p:nvSpPr>
          <p:cNvPr id="72759" name="Rectangle 1079"/>
          <p:cNvSpPr>
            <a:spLocks noGrp="1" noChangeArrowheads="1"/>
          </p:cNvSpPr>
          <p:nvPr>
            <p:ph type="ctrTitle"/>
          </p:nvPr>
        </p:nvSpPr>
        <p:spPr bwMode="auto">
          <a:xfrm>
            <a:off x="619125" y="2881313"/>
            <a:ext cx="9144000" cy="768064"/>
          </a:xfrm>
        </p:spPr>
        <p:txBody>
          <a:bodyPr/>
          <a:lstStyle>
            <a:lvl1pPr>
              <a:defRPr sz="4400">
                <a:solidFill>
                  <a:schemeClr val="tx1"/>
                </a:solidFill>
              </a:defRPr>
            </a:lvl1pPr>
          </a:lstStyle>
          <a:p>
            <a:pPr lvl="0"/>
            <a:endParaRPr lang="en-US" noProof="0"/>
          </a:p>
        </p:txBody>
      </p:sp>
      <p:sp>
        <p:nvSpPr>
          <p:cNvPr id="72760" name="Rectangle 1080"/>
          <p:cNvSpPr>
            <a:spLocks noGrp="1" noChangeArrowheads="1"/>
          </p:cNvSpPr>
          <p:nvPr>
            <p:ph type="subTitle" sz="quarter" idx="1"/>
          </p:nvPr>
        </p:nvSpPr>
        <p:spPr bwMode="auto">
          <a:xfrm>
            <a:off x="619125" y="4429125"/>
            <a:ext cx="9144000" cy="460275"/>
          </a:xfrm>
          <a:extLst>
            <a:ext uri="{91240B29-F687-4F45-9708-019B960494DF}">
              <a14:hiddenLine xmlns:a14="http://schemas.microsoft.com/office/drawing/2010/main" w="9525" algn="ctr">
                <a:solidFill>
                  <a:schemeClr val="tx1"/>
                </a:solidFill>
                <a:miter lim="800000"/>
                <a:headEnd/>
                <a:tailEnd/>
              </a14:hiddenLine>
            </a:ext>
          </a:extLst>
        </p:spPr>
        <p:txBody>
          <a:bodyPr lIns="0" tIns="45032" rIns="0" bIns="45032"/>
          <a:lstStyle>
            <a:lvl1pPr defTabSz="903288" eaLnBrk="0" hangingPunct="0">
              <a:spcBef>
                <a:spcPct val="0"/>
              </a:spcBef>
              <a:defRPr sz="2400">
                <a:solidFill>
                  <a:schemeClr val="tx2"/>
                </a:solidFill>
              </a:defRPr>
            </a:lvl1pPr>
          </a:lstStyle>
          <a:p>
            <a:pPr lvl="0"/>
            <a:endParaRPr lang="en-US" noProof="0"/>
          </a:p>
        </p:txBody>
      </p:sp>
      <p:pic>
        <p:nvPicPr>
          <p:cNvPr id="17" name="Picture 5" descr="C:\Users\Thorsten Makowski\Desktop\organisatorisches\valueneer_logo300dpi_cmyk.jpg">
            <a:extLst>
              <a:ext uri="{FF2B5EF4-FFF2-40B4-BE49-F238E27FC236}">
                <a16:creationId xmlns:a16="http://schemas.microsoft.com/office/drawing/2014/main" id="{3EFC3BB1-0AB0-45DC-86D1-9AAEF34B71F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r="34557"/>
          <a:stretch>
            <a:fillRect/>
          </a:stretch>
        </p:blipFill>
        <p:spPr bwMode="auto">
          <a:xfrm>
            <a:off x="8822426" y="6848130"/>
            <a:ext cx="1155454" cy="13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9">
            <a:extLst>
              <a:ext uri="{FF2B5EF4-FFF2-40B4-BE49-F238E27FC236}">
                <a16:creationId xmlns:a16="http://schemas.microsoft.com/office/drawing/2014/main" id="{5291EC48-48D0-444C-B77A-5D20E6513C2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691991" y="6689289"/>
            <a:ext cx="1463924" cy="42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0">
            <a:extLst>
              <a:ext uri="{FF2B5EF4-FFF2-40B4-BE49-F238E27FC236}">
                <a16:creationId xmlns:a16="http://schemas.microsoft.com/office/drawing/2014/main" id="{2E5CA05E-6EB8-470E-A087-8776CA7ECB5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27423" y="6666752"/>
            <a:ext cx="1274664" cy="49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8">
            <a:extLst>
              <a:ext uri="{FF2B5EF4-FFF2-40B4-BE49-F238E27FC236}">
                <a16:creationId xmlns:a16="http://schemas.microsoft.com/office/drawing/2014/main" id="{095B4EB9-7207-4DCF-BCBE-BDF04A8E72B6}"/>
              </a:ext>
            </a:extLst>
          </p:cNvPr>
          <p:cNvSpPr txBox="1">
            <a:spLocks noChangeArrowheads="1"/>
          </p:cNvSpPr>
          <p:nvPr userDrawn="1"/>
        </p:nvSpPr>
        <p:spPr bwMode="auto">
          <a:xfrm rot="16200000">
            <a:off x="8210731" y="4608122"/>
            <a:ext cx="399220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defRPr/>
            </a:pPr>
            <a:r>
              <a:rPr lang="en-US" altLang="de-DE" sz="1000" b="0">
                <a:solidFill>
                  <a:srgbClr val="7F7F7F"/>
                </a:solidFill>
              </a:rPr>
              <a:t>© VALUENEER GmbH, The Oakland Institute, University of Leeds</a:t>
            </a:r>
          </a:p>
        </p:txBody>
      </p:sp>
    </p:spTree>
    <p:extLst>
      <p:ext uri="{BB962C8B-B14F-4D97-AF65-F5344CB8AC3E}">
        <p14:creationId xmlns:p14="http://schemas.microsoft.com/office/powerpoint/2010/main" val="163473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graphicFrame>
        <p:nvGraphicFramePr>
          <p:cNvPr id="4" name="Rectangle 35" hidden="1">
            <a:extLst>
              <a:ext uri="{FF2B5EF4-FFF2-40B4-BE49-F238E27FC236}">
                <a16:creationId xmlns:a16="http://schemas.microsoft.com/office/drawing/2014/main" id="{73866160-B368-4976-BB6E-E8324109722C}"/>
              </a:ext>
            </a:extLst>
          </p:cNvPr>
          <p:cNvGraphicFramePr>
            <a:graphicFrameLocks/>
          </p:cNvGraphicFramePr>
          <p:nvPr>
            <p:custDataLst>
              <p:tags r:id="rId2"/>
            </p:custDataLst>
          </p:nvPr>
        </p:nvGraphicFramePr>
        <p:xfrm>
          <a:off x="6350" y="0"/>
          <a:ext cx="149225" cy="149225"/>
        </p:xfrm>
        <a:graphic>
          <a:graphicData uri="http://schemas.openxmlformats.org/presentationml/2006/ole">
            <mc:AlternateContent xmlns:mc="http://schemas.openxmlformats.org/markup-compatibility/2006">
              <mc:Choice xmlns:v="urn:schemas-microsoft-com:vml" Requires="v">
                <p:oleObj spid="_x0000_s3079" name="think-cell Folie" r:id="rId4" imgW="0" imgH="0" progId="TCLayout.ActiveDocument.1">
                  <p:embed/>
                </p:oleObj>
              </mc:Choice>
              <mc:Fallback>
                <p:oleObj name="think-cell Folie" r:id="rId4" imgW="0" imgH="0" progId="TCLayout.ActiveDocument.1">
                  <p:embed/>
                  <p:pic>
                    <p:nvPicPr>
                      <p:cNvPr id="4" name="Rectangle 35" hidden="1">
                        <a:extLst>
                          <a:ext uri="{FF2B5EF4-FFF2-40B4-BE49-F238E27FC236}">
                            <a16:creationId xmlns:a16="http://schemas.microsoft.com/office/drawing/2014/main" id="{73866160-B368-4976-BB6E-E8324109722C}"/>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0" y="0"/>
                        <a:ext cx="149225"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30" descr="Textfeld: www.zlu.de | 01&#10;›">
            <a:extLst>
              <a:ext uri="{FF2B5EF4-FFF2-40B4-BE49-F238E27FC236}">
                <a16:creationId xmlns:a16="http://schemas.microsoft.com/office/drawing/2014/main" id="{4FA1CED7-8AC5-4538-AA12-AAC4258044A6}"/>
              </a:ext>
            </a:extLst>
          </p:cNvPr>
          <p:cNvSpPr>
            <a:spLocks noChangeArrowheads="1"/>
          </p:cNvSpPr>
          <p:nvPr/>
        </p:nvSpPr>
        <p:spPr bwMode="gray">
          <a:xfrm rot="16200000">
            <a:off x="4887119" y="6604794"/>
            <a:ext cx="26987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00033" tIns="50019" rIns="100033" bIns="50019"/>
          <a:lstStyle>
            <a:lvl1pPr defTabSz="1001713">
              <a:defRPr sz="1400" b="1">
                <a:solidFill>
                  <a:schemeClr val="tx1"/>
                </a:solidFill>
                <a:latin typeface="Arial" pitchFamily="34" charset="0"/>
              </a:defRPr>
            </a:lvl1pPr>
            <a:lvl2pPr marL="742950" indent="-285750" defTabSz="1001713">
              <a:defRPr sz="1400" b="1">
                <a:solidFill>
                  <a:schemeClr val="tx1"/>
                </a:solidFill>
                <a:latin typeface="Arial" pitchFamily="34" charset="0"/>
              </a:defRPr>
            </a:lvl2pPr>
            <a:lvl3pPr marL="1143000" indent="-228600" defTabSz="1001713">
              <a:defRPr sz="1400" b="1">
                <a:solidFill>
                  <a:schemeClr val="tx1"/>
                </a:solidFill>
                <a:latin typeface="Arial" pitchFamily="34" charset="0"/>
              </a:defRPr>
            </a:lvl3pPr>
            <a:lvl4pPr marL="1600200" indent="-228600" defTabSz="1001713">
              <a:defRPr sz="1400" b="1">
                <a:solidFill>
                  <a:schemeClr val="tx1"/>
                </a:solidFill>
                <a:latin typeface="Arial" pitchFamily="34" charset="0"/>
              </a:defRPr>
            </a:lvl4pPr>
            <a:lvl5pPr marL="2057400" indent="-228600" defTabSz="1001713">
              <a:defRPr sz="1400" b="1">
                <a:solidFill>
                  <a:schemeClr val="tx1"/>
                </a:solidFill>
                <a:latin typeface="Arial" pitchFamily="34" charset="0"/>
              </a:defRPr>
            </a:lvl5pPr>
            <a:lvl6pPr marL="2514600" indent="-228600" defTabSz="1001713" eaLnBrk="0" fontAlgn="base" hangingPunct="0">
              <a:spcBef>
                <a:spcPct val="0"/>
              </a:spcBef>
              <a:spcAft>
                <a:spcPct val="0"/>
              </a:spcAft>
              <a:defRPr sz="1400" b="1">
                <a:solidFill>
                  <a:schemeClr val="tx1"/>
                </a:solidFill>
                <a:latin typeface="Arial" pitchFamily="34" charset="0"/>
              </a:defRPr>
            </a:lvl6pPr>
            <a:lvl7pPr marL="2971800" indent="-228600" defTabSz="1001713" eaLnBrk="0" fontAlgn="base" hangingPunct="0">
              <a:spcBef>
                <a:spcPct val="0"/>
              </a:spcBef>
              <a:spcAft>
                <a:spcPct val="0"/>
              </a:spcAft>
              <a:defRPr sz="1400" b="1">
                <a:solidFill>
                  <a:schemeClr val="tx1"/>
                </a:solidFill>
                <a:latin typeface="Arial" pitchFamily="34" charset="0"/>
              </a:defRPr>
            </a:lvl7pPr>
            <a:lvl8pPr marL="3429000" indent="-228600" defTabSz="1001713" eaLnBrk="0" fontAlgn="base" hangingPunct="0">
              <a:spcBef>
                <a:spcPct val="0"/>
              </a:spcBef>
              <a:spcAft>
                <a:spcPct val="0"/>
              </a:spcAft>
              <a:defRPr sz="1400" b="1">
                <a:solidFill>
                  <a:schemeClr val="tx1"/>
                </a:solidFill>
                <a:latin typeface="Arial" pitchFamily="34" charset="0"/>
              </a:defRPr>
            </a:lvl8pPr>
            <a:lvl9pPr marL="3886200" indent="-228600" defTabSz="1001713" eaLnBrk="0" fontAlgn="base" hangingPunct="0">
              <a:spcBef>
                <a:spcPct val="0"/>
              </a:spcBef>
              <a:spcAft>
                <a:spcPct val="0"/>
              </a:spcAft>
              <a:defRPr sz="1400" b="1">
                <a:solidFill>
                  <a:schemeClr val="tx1"/>
                </a:solidFill>
                <a:latin typeface="Arial" pitchFamily="34" charset="0"/>
              </a:defRPr>
            </a:lvl9pPr>
          </a:lstStyle>
          <a:p>
            <a:pPr algn="r" eaLnBrk="1" hangingPunct="1">
              <a:defRPr/>
            </a:pPr>
            <a:fld id="{A62F59B0-4403-46AA-887A-5DCCAD7AF58F}" type="slidenum">
              <a:rPr lang="en-US" altLang="de-DE" sz="1000" b="0" smtClean="0"/>
              <a:pPr algn="r" eaLnBrk="1" hangingPunct="1">
                <a:defRPr/>
              </a:pPr>
              <a:t>‹#›</a:t>
            </a:fld>
            <a:endParaRPr lang="en-US" altLang="de-DE" sz="1000" b="0"/>
          </a:p>
        </p:txBody>
      </p:sp>
      <p:sp>
        <p:nvSpPr>
          <p:cNvPr id="6" name="Rectangle 52">
            <a:extLst>
              <a:ext uri="{FF2B5EF4-FFF2-40B4-BE49-F238E27FC236}">
                <a16:creationId xmlns:a16="http://schemas.microsoft.com/office/drawing/2014/main" id="{0E3DC25E-0E9F-4F59-9F56-56D7C4BAF8B1}"/>
              </a:ext>
            </a:extLst>
          </p:cNvPr>
          <p:cNvSpPr>
            <a:spLocks noChangeArrowheads="1"/>
          </p:cNvSpPr>
          <p:nvPr/>
        </p:nvSpPr>
        <p:spPr bwMode="gray">
          <a:xfrm>
            <a:off x="406400" y="493713"/>
            <a:ext cx="9567863" cy="6021387"/>
          </a:xfrm>
          <a:prstGeom prst="rect">
            <a:avLst/>
          </a:prstGeom>
          <a:noFill/>
          <a:ln w="127000">
            <a:solidFill>
              <a:srgbClr val="D9D9D9"/>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1400" b="1">
                <a:solidFill>
                  <a:schemeClr val="tx1"/>
                </a:solidFill>
                <a:latin typeface="Arial" panose="020B0604020202020204" pitchFamily="34" charset="0"/>
              </a:defRPr>
            </a:lvl9pPr>
          </a:lstStyle>
          <a:p>
            <a:pPr algn="ctr" eaLnBrk="1" hangingPunct="1">
              <a:spcBef>
                <a:spcPct val="20000"/>
              </a:spcBef>
              <a:defRPr/>
            </a:pPr>
            <a:endParaRPr lang="en-US"/>
          </a:p>
        </p:txBody>
      </p:sp>
      <p:sp>
        <p:nvSpPr>
          <p:cNvPr id="7" name="Line 53">
            <a:extLst>
              <a:ext uri="{FF2B5EF4-FFF2-40B4-BE49-F238E27FC236}">
                <a16:creationId xmlns:a16="http://schemas.microsoft.com/office/drawing/2014/main" id="{8308E67C-EC20-401B-A049-15BF88AB832A}"/>
              </a:ext>
            </a:extLst>
          </p:cNvPr>
          <p:cNvSpPr>
            <a:spLocks noChangeShapeType="1"/>
          </p:cNvSpPr>
          <p:nvPr userDrawn="1"/>
        </p:nvSpPr>
        <p:spPr bwMode="gray">
          <a:xfrm flipV="1">
            <a:off x="431800" y="1285875"/>
            <a:ext cx="9517063" cy="6350"/>
          </a:xfrm>
          <a:prstGeom prst="line">
            <a:avLst/>
          </a:prstGeom>
          <a:noFill/>
          <a:ln w="127000">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8" name="Picture 5" descr="C:\Users\Thorsten Makowski\Desktop\organisatorisches\valueneer_logo300dpi_cmyk.jpg">
            <a:extLst>
              <a:ext uri="{FF2B5EF4-FFF2-40B4-BE49-F238E27FC236}">
                <a16:creationId xmlns:a16="http://schemas.microsoft.com/office/drawing/2014/main" id="{CABEC3DF-6509-4A35-A134-0693F4975B3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r="34557"/>
          <a:stretch>
            <a:fillRect/>
          </a:stretch>
        </p:blipFill>
        <p:spPr bwMode="auto">
          <a:xfrm>
            <a:off x="8822426" y="6776122"/>
            <a:ext cx="1155454" cy="13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92DAE20B-0322-4ECF-8CB2-67315D14757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87655" y="6617281"/>
            <a:ext cx="156826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a:extLst>
              <a:ext uri="{FF2B5EF4-FFF2-40B4-BE49-F238E27FC236}">
                <a16:creationId xmlns:a16="http://schemas.microsoft.com/office/drawing/2014/main" id="{3868FA5D-0758-4ECF-B9F8-8D71B1AC826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8163" y="6587480"/>
            <a:ext cx="1463924" cy="5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581818" y="611448"/>
            <a:ext cx="9145588" cy="460375"/>
          </a:xfrm>
        </p:spPr>
        <p:txBody>
          <a:bodyPr/>
          <a:lstStyle/>
          <a:p>
            <a:r>
              <a:rPr lang="en-US" err="1"/>
              <a:t>Titelmasterformat</a:t>
            </a:r>
            <a:r>
              <a:rPr lang="en-US"/>
              <a:t> </a:t>
            </a:r>
            <a:r>
              <a:rPr lang="en-US" err="1"/>
              <a:t>durch</a:t>
            </a:r>
            <a:r>
              <a:rPr lang="en-US"/>
              <a:t> </a:t>
            </a:r>
            <a:r>
              <a:rPr lang="en-US" err="1"/>
              <a:t>Klicken</a:t>
            </a:r>
            <a:r>
              <a:rPr lang="en-US"/>
              <a:t> </a:t>
            </a:r>
            <a:r>
              <a:rPr lang="en-US" err="1"/>
              <a:t>bearbeiten</a:t>
            </a:r>
            <a:endParaRPr lang="en-US"/>
          </a:p>
        </p:txBody>
      </p:sp>
      <p:sp>
        <p:nvSpPr>
          <p:cNvPr id="3" name="Inhaltsplatzhalter 2"/>
          <p:cNvSpPr>
            <a:spLocks noGrp="1"/>
          </p:cNvSpPr>
          <p:nvPr>
            <p:ph idx="1"/>
          </p:nvPr>
        </p:nvSpPr>
        <p:spPr>
          <a:xfrm>
            <a:off x="546100" y="2051050"/>
            <a:ext cx="9217025" cy="1497495"/>
          </a:xfrm>
        </p:spPr>
        <p:txBody>
          <a:bodyPr/>
          <a:lstStyle/>
          <a:p>
            <a:pPr lvl="0"/>
            <a:r>
              <a:rPr lang="en-US" err="1"/>
              <a:t>Textmasterformat</a:t>
            </a:r>
            <a:r>
              <a:rPr lang="en-US"/>
              <a:t> </a:t>
            </a:r>
            <a:r>
              <a:rPr lang="en-US" err="1"/>
              <a:t>bearbeiten</a:t>
            </a:r>
            <a:endParaRPr lang="en-US"/>
          </a:p>
          <a:p>
            <a:pPr lvl="1"/>
            <a:r>
              <a:rPr lang="en-US" err="1"/>
              <a:t>Zweite</a:t>
            </a:r>
            <a:r>
              <a:rPr lang="en-US"/>
              <a:t> </a:t>
            </a:r>
            <a:r>
              <a:rPr lang="en-US" err="1"/>
              <a:t>Ebene</a:t>
            </a:r>
            <a:endParaRPr lang="en-US"/>
          </a:p>
          <a:p>
            <a:pPr lvl="2"/>
            <a:r>
              <a:rPr lang="en-US" err="1"/>
              <a:t>Dritte</a:t>
            </a:r>
            <a:r>
              <a:rPr lang="en-US"/>
              <a:t> </a:t>
            </a:r>
            <a:r>
              <a:rPr lang="en-US" err="1"/>
              <a:t>Ebene</a:t>
            </a:r>
            <a:endParaRPr lang="en-US"/>
          </a:p>
          <a:p>
            <a:pPr lvl="3"/>
            <a:r>
              <a:rPr lang="en-US" err="1"/>
              <a:t>Vierte</a:t>
            </a:r>
            <a:r>
              <a:rPr lang="en-US"/>
              <a:t> </a:t>
            </a:r>
            <a:r>
              <a:rPr lang="en-US" err="1"/>
              <a:t>Ebene</a:t>
            </a:r>
            <a:endParaRPr lang="en-US"/>
          </a:p>
          <a:p>
            <a:pPr lvl="4"/>
            <a:r>
              <a:rPr lang="en-US" err="1"/>
              <a:t>Fünfte</a:t>
            </a:r>
            <a:r>
              <a:rPr lang="en-US"/>
              <a:t> </a:t>
            </a:r>
            <a:r>
              <a:rPr lang="en-US" err="1"/>
              <a:t>Ebene</a:t>
            </a:r>
            <a:endParaRPr lang="en-US"/>
          </a:p>
        </p:txBody>
      </p:sp>
      <p:sp>
        <p:nvSpPr>
          <p:cNvPr id="12" name="Textfeld 8">
            <a:extLst>
              <a:ext uri="{FF2B5EF4-FFF2-40B4-BE49-F238E27FC236}">
                <a16:creationId xmlns:a16="http://schemas.microsoft.com/office/drawing/2014/main" id="{6953E869-3CF8-4285-A1E5-D15D1EC66798}"/>
              </a:ext>
            </a:extLst>
          </p:cNvPr>
          <p:cNvSpPr txBox="1">
            <a:spLocks noChangeArrowheads="1"/>
          </p:cNvSpPr>
          <p:nvPr userDrawn="1"/>
        </p:nvSpPr>
        <p:spPr bwMode="auto">
          <a:xfrm rot="16200000">
            <a:off x="8210731" y="4680130"/>
            <a:ext cx="399220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defRPr/>
            </a:pPr>
            <a:r>
              <a:rPr lang="en-US" altLang="de-DE" sz="1000" b="0">
                <a:solidFill>
                  <a:srgbClr val="7F7F7F"/>
                </a:solidFill>
              </a:rPr>
              <a:t>© VALUENEER GmbH, The Oakland Institute, University of Leeds</a:t>
            </a:r>
          </a:p>
        </p:txBody>
      </p:sp>
    </p:spTree>
    <p:extLst>
      <p:ext uri="{BB962C8B-B14F-4D97-AF65-F5344CB8AC3E}">
        <p14:creationId xmlns:p14="http://schemas.microsoft.com/office/powerpoint/2010/main" val="331842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graphicFrame>
        <p:nvGraphicFramePr>
          <p:cNvPr id="2" name="Rectangle 35" hidden="1">
            <a:extLst>
              <a:ext uri="{FF2B5EF4-FFF2-40B4-BE49-F238E27FC236}">
                <a16:creationId xmlns:a16="http://schemas.microsoft.com/office/drawing/2014/main" id="{48769783-FB4F-4F5B-AECF-6032654F2841}"/>
              </a:ext>
            </a:extLst>
          </p:cNvPr>
          <p:cNvGraphicFramePr>
            <a:graphicFrameLocks/>
          </p:cNvGraphicFramePr>
          <p:nvPr>
            <p:custDataLst>
              <p:tags r:id="rId2"/>
            </p:custDataLst>
          </p:nvPr>
        </p:nvGraphicFramePr>
        <p:xfrm>
          <a:off x="6350" y="0"/>
          <a:ext cx="149225" cy="149225"/>
        </p:xfrm>
        <a:graphic>
          <a:graphicData uri="http://schemas.openxmlformats.org/presentationml/2006/ole">
            <mc:AlternateContent xmlns:mc="http://schemas.openxmlformats.org/markup-compatibility/2006">
              <mc:Choice xmlns:v="urn:schemas-microsoft-com:vml" Requires="v">
                <p:oleObj spid="_x0000_s4103" name="think-cell Folie" r:id="rId4" imgW="0" imgH="0" progId="TCLayout.ActiveDocument.1">
                  <p:embed/>
                </p:oleObj>
              </mc:Choice>
              <mc:Fallback>
                <p:oleObj name="think-cell Folie" r:id="rId4" imgW="0" imgH="0" progId="TCLayout.ActiveDocument.1">
                  <p:embed/>
                  <p:pic>
                    <p:nvPicPr>
                      <p:cNvPr id="2" name="Rectangle 35" hidden="1">
                        <a:extLst>
                          <a:ext uri="{FF2B5EF4-FFF2-40B4-BE49-F238E27FC236}">
                            <a16:creationId xmlns:a16="http://schemas.microsoft.com/office/drawing/2014/main" id="{48769783-FB4F-4F5B-AECF-6032654F2841}"/>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0" y="0"/>
                        <a:ext cx="149225"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30" descr="Textfeld: www.zlu.de | 01&#10;›">
            <a:extLst>
              <a:ext uri="{FF2B5EF4-FFF2-40B4-BE49-F238E27FC236}">
                <a16:creationId xmlns:a16="http://schemas.microsoft.com/office/drawing/2014/main" id="{8ADC1DD0-3B28-4D23-A90B-5DF3D7A8D45B}"/>
              </a:ext>
            </a:extLst>
          </p:cNvPr>
          <p:cNvSpPr>
            <a:spLocks noChangeArrowheads="1"/>
          </p:cNvSpPr>
          <p:nvPr/>
        </p:nvSpPr>
        <p:spPr bwMode="gray">
          <a:xfrm rot="16200000">
            <a:off x="4887119" y="6604794"/>
            <a:ext cx="26987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00033" tIns="50019" rIns="100033" bIns="50019"/>
          <a:lstStyle>
            <a:lvl1pPr defTabSz="1001713">
              <a:defRPr sz="1400" b="1">
                <a:solidFill>
                  <a:schemeClr val="tx1"/>
                </a:solidFill>
                <a:latin typeface="Arial" pitchFamily="34" charset="0"/>
              </a:defRPr>
            </a:lvl1pPr>
            <a:lvl2pPr marL="742950" indent="-285750" defTabSz="1001713">
              <a:defRPr sz="1400" b="1">
                <a:solidFill>
                  <a:schemeClr val="tx1"/>
                </a:solidFill>
                <a:latin typeface="Arial" pitchFamily="34" charset="0"/>
              </a:defRPr>
            </a:lvl2pPr>
            <a:lvl3pPr marL="1143000" indent="-228600" defTabSz="1001713">
              <a:defRPr sz="1400" b="1">
                <a:solidFill>
                  <a:schemeClr val="tx1"/>
                </a:solidFill>
                <a:latin typeface="Arial" pitchFamily="34" charset="0"/>
              </a:defRPr>
            </a:lvl3pPr>
            <a:lvl4pPr marL="1600200" indent="-228600" defTabSz="1001713">
              <a:defRPr sz="1400" b="1">
                <a:solidFill>
                  <a:schemeClr val="tx1"/>
                </a:solidFill>
                <a:latin typeface="Arial" pitchFamily="34" charset="0"/>
              </a:defRPr>
            </a:lvl4pPr>
            <a:lvl5pPr marL="2057400" indent="-228600" defTabSz="1001713">
              <a:defRPr sz="1400" b="1">
                <a:solidFill>
                  <a:schemeClr val="tx1"/>
                </a:solidFill>
                <a:latin typeface="Arial" pitchFamily="34" charset="0"/>
              </a:defRPr>
            </a:lvl5pPr>
            <a:lvl6pPr marL="2514600" indent="-228600" defTabSz="1001713" eaLnBrk="0" fontAlgn="base" hangingPunct="0">
              <a:spcBef>
                <a:spcPct val="0"/>
              </a:spcBef>
              <a:spcAft>
                <a:spcPct val="0"/>
              </a:spcAft>
              <a:defRPr sz="1400" b="1">
                <a:solidFill>
                  <a:schemeClr val="tx1"/>
                </a:solidFill>
                <a:latin typeface="Arial" pitchFamily="34" charset="0"/>
              </a:defRPr>
            </a:lvl6pPr>
            <a:lvl7pPr marL="2971800" indent="-228600" defTabSz="1001713" eaLnBrk="0" fontAlgn="base" hangingPunct="0">
              <a:spcBef>
                <a:spcPct val="0"/>
              </a:spcBef>
              <a:spcAft>
                <a:spcPct val="0"/>
              </a:spcAft>
              <a:defRPr sz="1400" b="1">
                <a:solidFill>
                  <a:schemeClr val="tx1"/>
                </a:solidFill>
                <a:latin typeface="Arial" pitchFamily="34" charset="0"/>
              </a:defRPr>
            </a:lvl7pPr>
            <a:lvl8pPr marL="3429000" indent="-228600" defTabSz="1001713" eaLnBrk="0" fontAlgn="base" hangingPunct="0">
              <a:spcBef>
                <a:spcPct val="0"/>
              </a:spcBef>
              <a:spcAft>
                <a:spcPct val="0"/>
              </a:spcAft>
              <a:defRPr sz="1400" b="1">
                <a:solidFill>
                  <a:schemeClr val="tx1"/>
                </a:solidFill>
                <a:latin typeface="Arial" pitchFamily="34" charset="0"/>
              </a:defRPr>
            </a:lvl8pPr>
            <a:lvl9pPr marL="3886200" indent="-228600" defTabSz="1001713" eaLnBrk="0" fontAlgn="base" hangingPunct="0">
              <a:spcBef>
                <a:spcPct val="0"/>
              </a:spcBef>
              <a:spcAft>
                <a:spcPct val="0"/>
              </a:spcAft>
              <a:defRPr sz="1400" b="1">
                <a:solidFill>
                  <a:schemeClr val="tx1"/>
                </a:solidFill>
                <a:latin typeface="Arial" pitchFamily="34" charset="0"/>
              </a:defRPr>
            </a:lvl9pPr>
          </a:lstStyle>
          <a:p>
            <a:pPr algn="r" eaLnBrk="1" hangingPunct="1">
              <a:defRPr/>
            </a:pPr>
            <a:fld id="{43C609AD-02A5-49C4-A606-CC29561F6557}" type="slidenum">
              <a:rPr lang="en-US" altLang="de-DE" sz="1000" b="0" smtClean="0"/>
              <a:pPr algn="r" eaLnBrk="1" hangingPunct="1">
                <a:defRPr/>
              </a:pPr>
              <a:t>‹#›</a:t>
            </a:fld>
            <a:endParaRPr lang="en-US" altLang="de-DE" sz="1000" b="0"/>
          </a:p>
        </p:txBody>
      </p:sp>
      <p:sp>
        <p:nvSpPr>
          <p:cNvPr id="4" name="Rectangle 52">
            <a:extLst>
              <a:ext uri="{FF2B5EF4-FFF2-40B4-BE49-F238E27FC236}">
                <a16:creationId xmlns:a16="http://schemas.microsoft.com/office/drawing/2014/main" id="{60139026-03EC-4290-9822-D32636C17D0A}"/>
              </a:ext>
            </a:extLst>
          </p:cNvPr>
          <p:cNvSpPr>
            <a:spLocks noChangeArrowheads="1"/>
          </p:cNvSpPr>
          <p:nvPr/>
        </p:nvSpPr>
        <p:spPr bwMode="gray">
          <a:xfrm>
            <a:off x="407988" y="527050"/>
            <a:ext cx="9567862" cy="6024563"/>
          </a:xfrm>
          <a:prstGeom prst="rect">
            <a:avLst/>
          </a:prstGeom>
          <a:noFill/>
          <a:ln w="127000">
            <a:solidFill>
              <a:srgbClr val="D9D9D9"/>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1400" b="1">
                <a:solidFill>
                  <a:schemeClr val="tx1"/>
                </a:solidFill>
                <a:latin typeface="Arial" panose="020B0604020202020204" pitchFamily="34" charset="0"/>
              </a:defRPr>
            </a:lvl9pPr>
          </a:lstStyle>
          <a:p>
            <a:pPr algn="ctr" eaLnBrk="1" hangingPunct="1">
              <a:spcBef>
                <a:spcPct val="20000"/>
              </a:spcBef>
              <a:defRPr/>
            </a:pPr>
            <a:endParaRPr lang="en-US"/>
          </a:p>
        </p:txBody>
      </p:sp>
      <p:sp>
        <p:nvSpPr>
          <p:cNvPr id="5" name="Line 53">
            <a:extLst>
              <a:ext uri="{FF2B5EF4-FFF2-40B4-BE49-F238E27FC236}">
                <a16:creationId xmlns:a16="http://schemas.microsoft.com/office/drawing/2014/main" id="{FF1004A9-2E79-40AD-91B7-D8ABD68CB4B7}"/>
              </a:ext>
            </a:extLst>
          </p:cNvPr>
          <p:cNvSpPr>
            <a:spLocks noChangeShapeType="1"/>
          </p:cNvSpPr>
          <p:nvPr/>
        </p:nvSpPr>
        <p:spPr bwMode="gray">
          <a:xfrm flipV="1">
            <a:off x="465138" y="1366838"/>
            <a:ext cx="9564687" cy="11112"/>
          </a:xfrm>
          <a:prstGeom prst="line">
            <a:avLst/>
          </a:prstGeom>
          <a:noFill/>
          <a:ln w="127000">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1" name="Picture 5" descr="C:\Users\Thorsten Makowski\Desktop\organisatorisches\valueneer_logo300dpi_cmyk.jpg">
            <a:extLst>
              <a:ext uri="{FF2B5EF4-FFF2-40B4-BE49-F238E27FC236}">
                <a16:creationId xmlns:a16="http://schemas.microsoft.com/office/drawing/2014/main" id="{419F54DB-6BF6-43F2-9D3E-DE3C7706D2A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r="34557"/>
          <a:stretch>
            <a:fillRect/>
          </a:stretch>
        </p:blipFill>
        <p:spPr bwMode="auto">
          <a:xfrm>
            <a:off x="8822426" y="6776122"/>
            <a:ext cx="1155454" cy="13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9">
            <a:extLst>
              <a:ext uri="{FF2B5EF4-FFF2-40B4-BE49-F238E27FC236}">
                <a16:creationId xmlns:a16="http://schemas.microsoft.com/office/drawing/2014/main" id="{4E7A2182-80DE-4DE9-913E-958B8E77F9C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87655" y="6617281"/>
            <a:ext cx="156826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0">
            <a:extLst>
              <a:ext uri="{FF2B5EF4-FFF2-40B4-BE49-F238E27FC236}">
                <a16:creationId xmlns:a16="http://schemas.microsoft.com/office/drawing/2014/main" id="{9B3056D0-1DCE-42BA-8F19-E5AB17D7A90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6973" y="6623485"/>
            <a:ext cx="1305113" cy="50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8">
            <a:extLst>
              <a:ext uri="{FF2B5EF4-FFF2-40B4-BE49-F238E27FC236}">
                <a16:creationId xmlns:a16="http://schemas.microsoft.com/office/drawing/2014/main" id="{64EBB59F-E5EB-42B4-B8DC-CA64CE1785DD}"/>
              </a:ext>
            </a:extLst>
          </p:cNvPr>
          <p:cNvSpPr txBox="1">
            <a:spLocks noChangeArrowheads="1"/>
          </p:cNvSpPr>
          <p:nvPr userDrawn="1"/>
        </p:nvSpPr>
        <p:spPr bwMode="auto">
          <a:xfrm rot="16200000">
            <a:off x="8210731" y="4680130"/>
            <a:ext cx="399220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defRPr/>
            </a:pPr>
            <a:r>
              <a:rPr lang="en-US" altLang="de-DE" sz="1000" b="0">
                <a:solidFill>
                  <a:srgbClr val="7F7F7F"/>
                </a:solidFill>
              </a:rPr>
              <a:t>© VALUENEER GmbH, The Oakland Institute, University of Leeds</a:t>
            </a:r>
          </a:p>
        </p:txBody>
      </p:sp>
    </p:spTree>
    <p:extLst>
      <p:ext uri="{BB962C8B-B14F-4D97-AF65-F5344CB8AC3E}">
        <p14:creationId xmlns:p14="http://schemas.microsoft.com/office/powerpoint/2010/main" val="410367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30" descr="Textfeld: www.zlu.de | 01&#10;›">
            <a:extLst>
              <a:ext uri="{FF2B5EF4-FFF2-40B4-BE49-F238E27FC236}">
                <a16:creationId xmlns:a16="http://schemas.microsoft.com/office/drawing/2014/main" id="{324B958C-666D-4F86-9AD6-B9463E58456F}"/>
              </a:ext>
            </a:extLst>
          </p:cNvPr>
          <p:cNvSpPr>
            <a:spLocks noChangeArrowheads="1"/>
          </p:cNvSpPr>
          <p:nvPr userDrawn="1"/>
        </p:nvSpPr>
        <p:spPr bwMode="gray">
          <a:xfrm rot="16200000">
            <a:off x="4887119" y="6604794"/>
            <a:ext cx="26987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00033" tIns="50019" rIns="100033" bIns="50019"/>
          <a:lstStyle>
            <a:lvl1pPr defTabSz="1001713">
              <a:defRPr sz="1400" b="1">
                <a:solidFill>
                  <a:schemeClr val="tx1"/>
                </a:solidFill>
                <a:latin typeface="Arial" pitchFamily="34" charset="0"/>
              </a:defRPr>
            </a:lvl1pPr>
            <a:lvl2pPr marL="742950" indent="-285750" defTabSz="1001713">
              <a:defRPr sz="1400" b="1">
                <a:solidFill>
                  <a:schemeClr val="tx1"/>
                </a:solidFill>
                <a:latin typeface="Arial" pitchFamily="34" charset="0"/>
              </a:defRPr>
            </a:lvl2pPr>
            <a:lvl3pPr marL="1143000" indent="-228600" defTabSz="1001713">
              <a:defRPr sz="1400" b="1">
                <a:solidFill>
                  <a:schemeClr val="tx1"/>
                </a:solidFill>
                <a:latin typeface="Arial" pitchFamily="34" charset="0"/>
              </a:defRPr>
            </a:lvl3pPr>
            <a:lvl4pPr marL="1600200" indent="-228600" defTabSz="1001713">
              <a:defRPr sz="1400" b="1">
                <a:solidFill>
                  <a:schemeClr val="tx1"/>
                </a:solidFill>
                <a:latin typeface="Arial" pitchFamily="34" charset="0"/>
              </a:defRPr>
            </a:lvl4pPr>
            <a:lvl5pPr marL="2057400" indent="-228600" defTabSz="1001713">
              <a:defRPr sz="1400" b="1">
                <a:solidFill>
                  <a:schemeClr val="tx1"/>
                </a:solidFill>
                <a:latin typeface="Arial" pitchFamily="34" charset="0"/>
              </a:defRPr>
            </a:lvl5pPr>
            <a:lvl6pPr marL="2514600" indent="-228600" defTabSz="1001713" eaLnBrk="0" fontAlgn="base" hangingPunct="0">
              <a:spcBef>
                <a:spcPct val="0"/>
              </a:spcBef>
              <a:spcAft>
                <a:spcPct val="0"/>
              </a:spcAft>
              <a:defRPr sz="1400" b="1">
                <a:solidFill>
                  <a:schemeClr val="tx1"/>
                </a:solidFill>
                <a:latin typeface="Arial" pitchFamily="34" charset="0"/>
              </a:defRPr>
            </a:lvl6pPr>
            <a:lvl7pPr marL="2971800" indent="-228600" defTabSz="1001713" eaLnBrk="0" fontAlgn="base" hangingPunct="0">
              <a:spcBef>
                <a:spcPct val="0"/>
              </a:spcBef>
              <a:spcAft>
                <a:spcPct val="0"/>
              </a:spcAft>
              <a:defRPr sz="1400" b="1">
                <a:solidFill>
                  <a:schemeClr val="tx1"/>
                </a:solidFill>
                <a:latin typeface="Arial" pitchFamily="34" charset="0"/>
              </a:defRPr>
            </a:lvl7pPr>
            <a:lvl8pPr marL="3429000" indent="-228600" defTabSz="1001713" eaLnBrk="0" fontAlgn="base" hangingPunct="0">
              <a:spcBef>
                <a:spcPct val="0"/>
              </a:spcBef>
              <a:spcAft>
                <a:spcPct val="0"/>
              </a:spcAft>
              <a:defRPr sz="1400" b="1">
                <a:solidFill>
                  <a:schemeClr val="tx1"/>
                </a:solidFill>
                <a:latin typeface="Arial" pitchFamily="34" charset="0"/>
              </a:defRPr>
            </a:lvl8pPr>
            <a:lvl9pPr marL="3886200" indent="-228600" defTabSz="1001713" eaLnBrk="0" fontAlgn="base" hangingPunct="0">
              <a:spcBef>
                <a:spcPct val="0"/>
              </a:spcBef>
              <a:spcAft>
                <a:spcPct val="0"/>
              </a:spcAft>
              <a:defRPr sz="1400" b="1">
                <a:solidFill>
                  <a:schemeClr val="tx1"/>
                </a:solidFill>
                <a:latin typeface="Arial" pitchFamily="34" charset="0"/>
              </a:defRPr>
            </a:lvl9pPr>
          </a:lstStyle>
          <a:p>
            <a:pPr algn="r" eaLnBrk="1" hangingPunct="1">
              <a:defRPr/>
            </a:pPr>
            <a:fld id="{21C45590-4094-4FB0-9383-A65407FE7763}" type="slidenum">
              <a:rPr lang="en-US" altLang="de-DE" sz="1000" b="0" smtClean="0"/>
              <a:pPr algn="r" eaLnBrk="1" hangingPunct="1">
                <a:defRPr/>
              </a:pPr>
              <a:t>‹#›</a:t>
            </a:fld>
            <a:endParaRPr lang="en-US" altLang="de-DE" sz="1000" b="0"/>
          </a:p>
        </p:txBody>
      </p:sp>
      <p:sp>
        <p:nvSpPr>
          <p:cNvPr id="2" name="Title 1">
            <a:extLst>
              <a:ext uri="{FF2B5EF4-FFF2-40B4-BE49-F238E27FC236}">
                <a16:creationId xmlns:a16="http://schemas.microsoft.com/office/drawing/2014/main" id="{D79A89B8-8D86-4887-B652-6DC19C2A4A46}"/>
              </a:ext>
            </a:extLst>
          </p:cNvPr>
          <p:cNvSpPr>
            <a:spLocks noGrp="1"/>
          </p:cNvSpPr>
          <p:nvPr>
            <p:ph type="title"/>
          </p:nvPr>
        </p:nvSpPr>
        <p:spPr>
          <a:xfrm>
            <a:off x="691419" y="466800"/>
            <a:ext cx="9145588" cy="460375"/>
          </a:xfrm>
        </p:spPr>
        <p:txBody>
          <a:bodyPr/>
          <a:lstStyle/>
          <a:p>
            <a:r>
              <a:rPr lang="en-US"/>
              <a:t>Click to edit Master title style</a:t>
            </a:r>
            <a:endParaRPr lang="en-GB"/>
          </a:p>
        </p:txBody>
      </p:sp>
    </p:spTree>
    <p:extLst>
      <p:ext uri="{BB962C8B-B14F-4D97-AF65-F5344CB8AC3E}">
        <p14:creationId xmlns:p14="http://schemas.microsoft.com/office/powerpoint/2010/main" val="26350744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AndObj" preserve="1">
  <p:cSld name="Titel, Text und Inhalt">
    <p:spTree>
      <p:nvGrpSpPr>
        <p:cNvPr id="1" name=""/>
        <p:cNvGrpSpPr/>
        <p:nvPr/>
      </p:nvGrpSpPr>
      <p:grpSpPr>
        <a:xfrm>
          <a:off x="0" y="0"/>
          <a:ext cx="0" cy="0"/>
          <a:chOff x="0" y="0"/>
          <a:chExt cx="0" cy="0"/>
        </a:xfrm>
      </p:grpSpPr>
      <p:graphicFrame>
        <p:nvGraphicFramePr>
          <p:cNvPr id="5" name="Rectangle 35" hidden="1">
            <a:extLst>
              <a:ext uri="{FF2B5EF4-FFF2-40B4-BE49-F238E27FC236}">
                <a16:creationId xmlns:a16="http://schemas.microsoft.com/office/drawing/2014/main" id="{2B8234FB-9A5F-47EE-8CE4-DFBDA1E2FA17}"/>
              </a:ext>
            </a:extLst>
          </p:cNvPr>
          <p:cNvGraphicFramePr>
            <a:graphicFrameLocks/>
          </p:cNvGraphicFramePr>
          <p:nvPr>
            <p:custDataLst>
              <p:tags r:id="rId2"/>
            </p:custDataLst>
          </p:nvPr>
        </p:nvGraphicFramePr>
        <p:xfrm>
          <a:off x="6350" y="0"/>
          <a:ext cx="149225" cy="149225"/>
        </p:xfrm>
        <a:graphic>
          <a:graphicData uri="http://schemas.openxmlformats.org/presentationml/2006/ole">
            <mc:AlternateContent xmlns:mc="http://schemas.openxmlformats.org/markup-compatibility/2006">
              <mc:Choice xmlns:v="urn:schemas-microsoft-com:vml" Requires="v">
                <p:oleObj spid="_x0000_s5127" name="think-cell Folie" r:id="rId4" imgW="0" imgH="0" progId="TCLayout.ActiveDocument.1">
                  <p:embed/>
                </p:oleObj>
              </mc:Choice>
              <mc:Fallback>
                <p:oleObj name="think-cell Folie" r:id="rId4" imgW="0" imgH="0" progId="TCLayout.ActiveDocument.1">
                  <p:embed/>
                  <p:pic>
                    <p:nvPicPr>
                      <p:cNvPr id="5" name="Rectangle 35" hidden="1">
                        <a:extLst>
                          <a:ext uri="{FF2B5EF4-FFF2-40B4-BE49-F238E27FC236}">
                            <a16:creationId xmlns:a16="http://schemas.microsoft.com/office/drawing/2014/main" id="{2B8234FB-9A5F-47EE-8CE4-DFBDA1E2FA17}"/>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0" y="0"/>
                        <a:ext cx="149225"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30" descr="Textfeld: www.zlu.de | 01&#10;›">
            <a:extLst>
              <a:ext uri="{FF2B5EF4-FFF2-40B4-BE49-F238E27FC236}">
                <a16:creationId xmlns:a16="http://schemas.microsoft.com/office/drawing/2014/main" id="{754BC769-394B-419A-B72D-5B814D6C8946}"/>
              </a:ext>
            </a:extLst>
          </p:cNvPr>
          <p:cNvSpPr>
            <a:spLocks noChangeArrowheads="1"/>
          </p:cNvSpPr>
          <p:nvPr/>
        </p:nvSpPr>
        <p:spPr bwMode="gray">
          <a:xfrm rot="16200000">
            <a:off x="4887119" y="6604794"/>
            <a:ext cx="26987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00033" tIns="50019" rIns="100033" bIns="50019"/>
          <a:lstStyle>
            <a:lvl1pPr defTabSz="1001713">
              <a:defRPr sz="1400" b="1">
                <a:solidFill>
                  <a:schemeClr val="tx1"/>
                </a:solidFill>
                <a:latin typeface="Arial" pitchFamily="34" charset="0"/>
              </a:defRPr>
            </a:lvl1pPr>
            <a:lvl2pPr marL="742950" indent="-285750" defTabSz="1001713">
              <a:defRPr sz="1400" b="1">
                <a:solidFill>
                  <a:schemeClr val="tx1"/>
                </a:solidFill>
                <a:latin typeface="Arial" pitchFamily="34" charset="0"/>
              </a:defRPr>
            </a:lvl2pPr>
            <a:lvl3pPr marL="1143000" indent="-228600" defTabSz="1001713">
              <a:defRPr sz="1400" b="1">
                <a:solidFill>
                  <a:schemeClr val="tx1"/>
                </a:solidFill>
                <a:latin typeface="Arial" pitchFamily="34" charset="0"/>
              </a:defRPr>
            </a:lvl3pPr>
            <a:lvl4pPr marL="1600200" indent="-228600" defTabSz="1001713">
              <a:defRPr sz="1400" b="1">
                <a:solidFill>
                  <a:schemeClr val="tx1"/>
                </a:solidFill>
                <a:latin typeface="Arial" pitchFamily="34" charset="0"/>
              </a:defRPr>
            </a:lvl4pPr>
            <a:lvl5pPr marL="2057400" indent="-228600" defTabSz="1001713">
              <a:defRPr sz="1400" b="1">
                <a:solidFill>
                  <a:schemeClr val="tx1"/>
                </a:solidFill>
                <a:latin typeface="Arial" pitchFamily="34" charset="0"/>
              </a:defRPr>
            </a:lvl5pPr>
            <a:lvl6pPr marL="2514600" indent="-228600" defTabSz="1001713" eaLnBrk="0" fontAlgn="base" hangingPunct="0">
              <a:spcBef>
                <a:spcPct val="0"/>
              </a:spcBef>
              <a:spcAft>
                <a:spcPct val="0"/>
              </a:spcAft>
              <a:defRPr sz="1400" b="1">
                <a:solidFill>
                  <a:schemeClr val="tx1"/>
                </a:solidFill>
                <a:latin typeface="Arial" pitchFamily="34" charset="0"/>
              </a:defRPr>
            </a:lvl6pPr>
            <a:lvl7pPr marL="2971800" indent="-228600" defTabSz="1001713" eaLnBrk="0" fontAlgn="base" hangingPunct="0">
              <a:spcBef>
                <a:spcPct val="0"/>
              </a:spcBef>
              <a:spcAft>
                <a:spcPct val="0"/>
              </a:spcAft>
              <a:defRPr sz="1400" b="1">
                <a:solidFill>
                  <a:schemeClr val="tx1"/>
                </a:solidFill>
                <a:latin typeface="Arial" pitchFamily="34" charset="0"/>
              </a:defRPr>
            </a:lvl7pPr>
            <a:lvl8pPr marL="3429000" indent="-228600" defTabSz="1001713" eaLnBrk="0" fontAlgn="base" hangingPunct="0">
              <a:spcBef>
                <a:spcPct val="0"/>
              </a:spcBef>
              <a:spcAft>
                <a:spcPct val="0"/>
              </a:spcAft>
              <a:defRPr sz="1400" b="1">
                <a:solidFill>
                  <a:schemeClr val="tx1"/>
                </a:solidFill>
                <a:latin typeface="Arial" pitchFamily="34" charset="0"/>
              </a:defRPr>
            </a:lvl8pPr>
            <a:lvl9pPr marL="3886200" indent="-228600" defTabSz="1001713" eaLnBrk="0" fontAlgn="base" hangingPunct="0">
              <a:spcBef>
                <a:spcPct val="0"/>
              </a:spcBef>
              <a:spcAft>
                <a:spcPct val="0"/>
              </a:spcAft>
              <a:defRPr sz="1400" b="1">
                <a:solidFill>
                  <a:schemeClr val="tx1"/>
                </a:solidFill>
                <a:latin typeface="Arial" pitchFamily="34" charset="0"/>
              </a:defRPr>
            </a:lvl9pPr>
          </a:lstStyle>
          <a:p>
            <a:pPr algn="r" eaLnBrk="1" hangingPunct="1">
              <a:defRPr/>
            </a:pPr>
            <a:fld id="{4F57E894-728D-477B-9610-19013F3B3799}" type="slidenum">
              <a:rPr lang="en-US" altLang="de-DE" sz="1000" b="0" smtClean="0"/>
              <a:pPr algn="r" eaLnBrk="1" hangingPunct="1">
                <a:defRPr/>
              </a:pPr>
              <a:t>‹#›</a:t>
            </a:fld>
            <a:endParaRPr lang="en-US" altLang="de-DE" sz="1000" b="0"/>
          </a:p>
        </p:txBody>
      </p:sp>
      <p:sp>
        <p:nvSpPr>
          <p:cNvPr id="7" name="Rectangle 52">
            <a:extLst>
              <a:ext uri="{FF2B5EF4-FFF2-40B4-BE49-F238E27FC236}">
                <a16:creationId xmlns:a16="http://schemas.microsoft.com/office/drawing/2014/main" id="{F1FC1C14-2E07-499C-8C2E-8A74C529FEFF}"/>
              </a:ext>
            </a:extLst>
          </p:cNvPr>
          <p:cNvSpPr>
            <a:spLocks noChangeArrowheads="1"/>
          </p:cNvSpPr>
          <p:nvPr userDrawn="1"/>
        </p:nvSpPr>
        <p:spPr bwMode="gray">
          <a:xfrm>
            <a:off x="406400" y="493713"/>
            <a:ext cx="9567863" cy="6142037"/>
          </a:xfrm>
          <a:prstGeom prst="rect">
            <a:avLst/>
          </a:prstGeom>
          <a:noFill/>
          <a:ln w="127000">
            <a:solidFill>
              <a:srgbClr val="D9D9D9"/>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1400" b="1">
                <a:solidFill>
                  <a:schemeClr val="tx1"/>
                </a:solidFill>
                <a:latin typeface="Arial" panose="020B0604020202020204" pitchFamily="34" charset="0"/>
              </a:defRPr>
            </a:lvl9pPr>
          </a:lstStyle>
          <a:p>
            <a:pPr algn="ctr" eaLnBrk="1" hangingPunct="1">
              <a:spcBef>
                <a:spcPct val="20000"/>
              </a:spcBef>
              <a:defRPr/>
            </a:pPr>
            <a:endParaRPr lang="en-US"/>
          </a:p>
        </p:txBody>
      </p:sp>
      <p:sp>
        <p:nvSpPr>
          <p:cNvPr id="8" name="Line 53">
            <a:extLst>
              <a:ext uri="{FF2B5EF4-FFF2-40B4-BE49-F238E27FC236}">
                <a16:creationId xmlns:a16="http://schemas.microsoft.com/office/drawing/2014/main" id="{5DEF0E91-8B92-44E5-8379-1D847AB1B3CA}"/>
              </a:ext>
            </a:extLst>
          </p:cNvPr>
          <p:cNvSpPr>
            <a:spLocks noChangeShapeType="1"/>
          </p:cNvSpPr>
          <p:nvPr/>
        </p:nvSpPr>
        <p:spPr bwMode="gray">
          <a:xfrm flipV="1">
            <a:off x="407988" y="1898650"/>
            <a:ext cx="9564687" cy="11113"/>
          </a:xfrm>
          <a:prstGeom prst="line">
            <a:avLst/>
          </a:prstGeom>
          <a:noFill/>
          <a:ln w="127000">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itel 1"/>
          <p:cNvSpPr>
            <a:spLocks noGrp="1"/>
          </p:cNvSpPr>
          <p:nvPr>
            <p:ph type="title"/>
          </p:nvPr>
        </p:nvSpPr>
        <p:spPr>
          <a:xfrm>
            <a:off x="619125" y="790575"/>
            <a:ext cx="9145588" cy="460288"/>
          </a:xfrm>
        </p:spPr>
        <p:txBody>
          <a:bodyPr/>
          <a:lstStyle/>
          <a:p>
            <a:r>
              <a:rPr lang="en-US" err="1"/>
              <a:t>Titelmasterformat</a:t>
            </a:r>
            <a:r>
              <a:rPr lang="en-US"/>
              <a:t> </a:t>
            </a:r>
            <a:r>
              <a:rPr lang="en-US" err="1"/>
              <a:t>durch</a:t>
            </a:r>
            <a:r>
              <a:rPr lang="en-US"/>
              <a:t> </a:t>
            </a:r>
            <a:r>
              <a:rPr lang="en-US" err="1"/>
              <a:t>Klicken</a:t>
            </a:r>
            <a:r>
              <a:rPr lang="en-US"/>
              <a:t> </a:t>
            </a:r>
            <a:r>
              <a:rPr lang="en-US" err="1"/>
              <a:t>bearbeiten</a:t>
            </a:r>
            <a:endParaRPr lang="en-US"/>
          </a:p>
        </p:txBody>
      </p:sp>
      <p:sp>
        <p:nvSpPr>
          <p:cNvPr id="3" name="Textplatzhalter 2"/>
          <p:cNvSpPr>
            <a:spLocks noGrp="1"/>
          </p:cNvSpPr>
          <p:nvPr>
            <p:ph type="body" sz="half" idx="1"/>
          </p:nvPr>
        </p:nvSpPr>
        <p:spPr>
          <a:xfrm>
            <a:off x="546100" y="2051050"/>
            <a:ext cx="4532313" cy="1497495"/>
          </a:xfrm>
        </p:spPr>
        <p:txBody>
          <a:bodyPr/>
          <a:lstStyle/>
          <a:p>
            <a:pPr lvl="0"/>
            <a:r>
              <a:rPr lang="en-US" err="1"/>
              <a:t>Textmasterformat</a:t>
            </a:r>
            <a:r>
              <a:rPr lang="en-US"/>
              <a:t> </a:t>
            </a:r>
            <a:r>
              <a:rPr lang="en-US" err="1"/>
              <a:t>bearbeiten</a:t>
            </a:r>
            <a:endParaRPr lang="en-US"/>
          </a:p>
          <a:p>
            <a:pPr lvl="1"/>
            <a:r>
              <a:rPr lang="en-US" err="1"/>
              <a:t>Zweite</a:t>
            </a:r>
            <a:r>
              <a:rPr lang="en-US"/>
              <a:t> </a:t>
            </a:r>
            <a:r>
              <a:rPr lang="en-US" err="1"/>
              <a:t>Ebene</a:t>
            </a:r>
            <a:endParaRPr lang="en-US"/>
          </a:p>
          <a:p>
            <a:pPr lvl="2"/>
            <a:r>
              <a:rPr lang="en-US" err="1"/>
              <a:t>Dritte</a:t>
            </a:r>
            <a:r>
              <a:rPr lang="en-US"/>
              <a:t> </a:t>
            </a:r>
            <a:r>
              <a:rPr lang="en-US" err="1"/>
              <a:t>Ebene</a:t>
            </a:r>
            <a:endParaRPr lang="en-US"/>
          </a:p>
          <a:p>
            <a:pPr lvl="3"/>
            <a:r>
              <a:rPr lang="en-US" err="1"/>
              <a:t>Vierte</a:t>
            </a:r>
            <a:r>
              <a:rPr lang="en-US"/>
              <a:t> </a:t>
            </a:r>
            <a:r>
              <a:rPr lang="en-US" err="1"/>
              <a:t>Ebene</a:t>
            </a:r>
            <a:endParaRPr lang="en-US"/>
          </a:p>
          <a:p>
            <a:pPr lvl="4"/>
            <a:r>
              <a:rPr lang="en-US" err="1"/>
              <a:t>Fünfte</a:t>
            </a:r>
            <a:r>
              <a:rPr lang="en-US"/>
              <a:t> </a:t>
            </a:r>
            <a:r>
              <a:rPr lang="en-US" err="1"/>
              <a:t>Ebene</a:t>
            </a:r>
            <a:endParaRPr lang="en-US"/>
          </a:p>
        </p:txBody>
      </p:sp>
      <p:sp>
        <p:nvSpPr>
          <p:cNvPr id="4" name="Inhaltsplatzhalter 3"/>
          <p:cNvSpPr>
            <a:spLocks noGrp="1"/>
          </p:cNvSpPr>
          <p:nvPr>
            <p:ph sz="half" idx="2"/>
          </p:nvPr>
        </p:nvSpPr>
        <p:spPr>
          <a:xfrm>
            <a:off x="5230813" y="2051050"/>
            <a:ext cx="4532312" cy="1497495"/>
          </a:xfrm>
        </p:spPr>
        <p:txBody>
          <a:bodyPr/>
          <a:lstStyle/>
          <a:p>
            <a:pPr lvl="0"/>
            <a:r>
              <a:rPr lang="en-US" err="1"/>
              <a:t>Textmasterformat</a:t>
            </a:r>
            <a:r>
              <a:rPr lang="en-US"/>
              <a:t> </a:t>
            </a:r>
            <a:r>
              <a:rPr lang="en-US" err="1"/>
              <a:t>bearbeiten</a:t>
            </a:r>
            <a:endParaRPr lang="en-US"/>
          </a:p>
          <a:p>
            <a:pPr lvl="1"/>
            <a:r>
              <a:rPr lang="en-US" err="1"/>
              <a:t>Zweite</a:t>
            </a:r>
            <a:r>
              <a:rPr lang="en-US"/>
              <a:t> </a:t>
            </a:r>
            <a:r>
              <a:rPr lang="en-US" err="1"/>
              <a:t>Ebene</a:t>
            </a:r>
            <a:endParaRPr lang="en-US"/>
          </a:p>
          <a:p>
            <a:pPr lvl="2"/>
            <a:r>
              <a:rPr lang="en-US" err="1"/>
              <a:t>Dritte</a:t>
            </a:r>
            <a:r>
              <a:rPr lang="en-US"/>
              <a:t> </a:t>
            </a:r>
            <a:r>
              <a:rPr lang="en-US" err="1"/>
              <a:t>Ebene</a:t>
            </a:r>
            <a:endParaRPr lang="en-US"/>
          </a:p>
          <a:p>
            <a:pPr lvl="3"/>
            <a:r>
              <a:rPr lang="en-US" err="1"/>
              <a:t>Vierte</a:t>
            </a:r>
            <a:r>
              <a:rPr lang="en-US"/>
              <a:t> </a:t>
            </a:r>
            <a:r>
              <a:rPr lang="en-US" err="1"/>
              <a:t>Ebene</a:t>
            </a:r>
            <a:endParaRPr lang="en-US"/>
          </a:p>
          <a:p>
            <a:pPr lvl="4"/>
            <a:r>
              <a:rPr lang="en-US" err="1"/>
              <a:t>Fünfte</a:t>
            </a:r>
            <a:r>
              <a:rPr lang="en-US"/>
              <a:t> </a:t>
            </a:r>
            <a:r>
              <a:rPr lang="en-US" err="1"/>
              <a:t>Ebene</a:t>
            </a:r>
            <a:endParaRPr lang="en-US"/>
          </a:p>
        </p:txBody>
      </p:sp>
      <p:pic>
        <p:nvPicPr>
          <p:cNvPr id="13" name="Picture 5" descr="C:\Users\Thorsten Makowski\Desktop\organisatorisches\valueneer_logo300dpi_cmyk.jpg">
            <a:extLst>
              <a:ext uri="{FF2B5EF4-FFF2-40B4-BE49-F238E27FC236}">
                <a16:creationId xmlns:a16="http://schemas.microsoft.com/office/drawing/2014/main" id="{6F355844-1F3B-4E88-A56B-B8FFFBF4DAB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r="34557"/>
          <a:stretch>
            <a:fillRect/>
          </a:stretch>
        </p:blipFill>
        <p:spPr bwMode="auto">
          <a:xfrm>
            <a:off x="8822426" y="6776122"/>
            <a:ext cx="1155454" cy="13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9">
            <a:extLst>
              <a:ext uri="{FF2B5EF4-FFF2-40B4-BE49-F238E27FC236}">
                <a16:creationId xmlns:a16="http://schemas.microsoft.com/office/drawing/2014/main" id="{2FD9D81C-4E49-4E75-B6D4-EBC6BD24155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87655" y="6617281"/>
            <a:ext cx="156826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0">
            <a:extLst>
              <a:ext uri="{FF2B5EF4-FFF2-40B4-BE49-F238E27FC236}">
                <a16:creationId xmlns:a16="http://schemas.microsoft.com/office/drawing/2014/main" id="{311904ED-7A26-4E0E-9F93-0460BCEE6CF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9125" y="6705697"/>
            <a:ext cx="1188418" cy="45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8">
            <a:extLst>
              <a:ext uri="{FF2B5EF4-FFF2-40B4-BE49-F238E27FC236}">
                <a16:creationId xmlns:a16="http://schemas.microsoft.com/office/drawing/2014/main" id="{0413FA3E-D587-4E63-8F7D-2C1E5DD725B3}"/>
              </a:ext>
            </a:extLst>
          </p:cNvPr>
          <p:cNvSpPr txBox="1">
            <a:spLocks noChangeArrowheads="1"/>
          </p:cNvSpPr>
          <p:nvPr userDrawn="1"/>
        </p:nvSpPr>
        <p:spPr bwMode="auto">
          <a:xfrm rot="16200000">
            <a:off x="8210731" y="4680130"/>
            <a:ext cx="399220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defRPr/>
            </a:pPr>
            <a:r>
              <a:rPr lang="en-US" altLang="de-DE" sz="1000" b="0">
                <a:solidFill>
                  <a:srgbClr val="7F7F7F"/>
                </a:solidFill>
              </a:rPr>
              <a:t>© VALUENEER GmbH, The Oakland Institute, University of Leeds</a:t>
            </a:r>
          </a:p>
        </p:txBody>
      </p:sp>
    </p:spTree>
    <p:extLst>
      <p:ext uri="{BB962C8B-B14F-4D97-AF65-F5344CB8AC3E}">
        <p14:creationId xmlns:p14="http://schemas.microsoft.com/office/powerpoint/2010/main" val="3324958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_Titel, Text und Inhalt">
    <p:spTree>
      <p:nvGrpSpPr>
        <p:cNvPr id="1" name=""/>
        <p:cNvGrpSpPr/>
        <p:nvPr/>
      </p:nvGrpSpPr>
      <p:grpSpPr>
        <a:xfrm>
          <a:off x="0" y="0"/>
          <a:ext cx="0" cy="0"/>
          <a:chOff x="0" y="0"/>
          <a:chExt cx="0" cy="0"/>
        </a:xfrm>
      </p:grpSpPr>
      <p:graphicFrame>
        <p:nvGraphicFramePr>
          <p:cNvPr id="4" name="Rectangle 35" hidden="1">
            <a:extLst>
              <a:ext uri="{FF2B5EF4-FFF2-40B4-BE49-F238E27FC236}">
                <a16:creationId xmlns:a16="http://schemas.microsoft.com/office/drawing/2014/main" id="{2B5C91D4-B22C-491B-A4AF-940B7B851A8C}"/>
              </a:ext>
            </a:extLst>
          </p:cNvPr>
          <p:cNvGraphicFramePr>
            <a:graphicFrameLocks/>
          </p:cNvGraphicFramePr>
          <p:nvPr>
            <p:custDataLst>
              <p:tags r:id="rId2"/>
            </p:custDataLst>
          </p:nvPr>
        </p:nvGraphicFramePr>
        <p:xfrm>
          <a:off x="6350" y="0"/>
          <a:ext cx="149225" cy="149225"/>
        </p:xfrm>
        <a:graphic>
          <a:graphicData uri="http://schemas.openxmlformats.org/presentationml/2006/ole">
            <mc:AlternateContent xmlns:mc="http://schemas.openxmlformats.org/markup-compatibility/2006">
              <mc:Choice xmlns:v="urn:schemas-microsoft-com:vml" Requires="v">
                <p:oleObj spid="_x0000_s6151" name="think-cell Folie" r:id="rId4" imgW="0" imgH="0" progId="TCLayout.ActiveDocument.1">
                  <p:embed/>
                </p:oleObj>
              </mc:Choice>
              <mc:Fallback>
                <p:oleObj name="think-cell Folie" r:id="rId4" imgW="0" imgH="0" progId="TCLayout.ActiveDocument.1">
                  <p:embed/>
                  <p:pic>
                    <p:nvPicPr>
                      <p:cNvPr id="4" name="Rectangle 35" hidden="1">
                        <a:extLst>
                          <a:ext uri="{FF2B5EF4-FFF2-40B4-BE49-F238E27FC236}">
                            <a16:creationId xmlns:a16="http://schemas.microsoft.com/office/drawing/2014/main" id="{2B5C91D4-B22C-491B-A4AF-940B7B851A8C}"/>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0" y="0"/>
                        <a:ext cx="149225"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2" descr="world_relief_map map">
            <a:extLst>
              <a:ext uri="{FF2B5EF4-FFF2-40B4-BE49-F238E27FC236}">
                <a16:creationId xmlns:a16="http://schemas.microsoft.com/office/drawing/2014/main" id="{7BB91F9C-8850-4166-A444-EBF483844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92" t="3728" r="1399" b="858"/>
          <a:stretch>
            <a:fillRect/>
          </a:stretch>
        </p:blipFill>
        <p:spPr bwMode="auto">
          <a:xfrm>
            <a:off x="439738" y="2482850"/>
            <a:ext cx="9504362"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0" descr="Textfeld: www.zlu.de | 01&#10;›">
            <a:extLst>
              <a:ext uri="{FF2B5EF4-FFF2-40B4-BE49-F238E27FC236}">
                <a16:creationId xmlns:a16="http://schemas.microsoft.com/office/drawing/2014/main" id="{373C54DF-23CD-4176-9B49-246ED3C8F65B}"/>
              </a:ext>
            </a:extLst>
          </p:cNvPr>
          <p:cNvSpPr>
            <a:spLocks noChangeArrowheads="1"/>
          </p:cNvSpPr>
          <p:nvPr/>
        </p:nvSpPr>
        <p:spPr bwMode="gray">
          <a:xfrm rot="16200000">
            <a:off x="4887119" y="6604794"/>
            <a:ext cx="26987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00033" tIns="50019" rIns="100033" bIns="50019"/>
          <a:lstStyle>
            <a:lvl1pPr defTabSz="1001713">
              <a:defRPr sz="1400" b="1">
                <a:solidFill>
                  <a:schemeClr val="tx1"/>
                </a:solidFill>
                <a:latin typeface="Arial" pitchFamily="34" charset="0"/>
              </a:defRPr>
            </a:lvl1pPr>
            <a:lvl2pPr marL="742950" indent="-285750" defTabSz="1001713">
              <a:defRPr sz="1400" b="1">
                <a:solidFill>
                  <a:schemeClr val="tx1"/>
                </a:solidFill>
                <a:latin typeface="Arial" pitchFamily="34" charset="0"/>
              </a:defRPr>
            </a:lvl2pPr>
            <a:lvl3pPr marL="1143000" indent="-228600" defTabSz="1001713">
              <a:defRPr sz="1400" b="1">
                <a:solidFill>
                  <a:schemeClr val="tx1"/>
                </a:solidFill>
                <a:latin typeface="Arial" pitchFamily="34" charset="0"/>
              </a:defRPr>
            </a:lvl3pPr>
            <a:lvl4pPr marL="1600200" indent="-228600" defTabSz="1001713">
              <a:defRPr sz="1400" b="1">
                <a:solidFill>
                  <a:schemeClr val="tx1"/>
                </a:solidFill>
                <a:latin typeface="Arial" pitchFamily="34" charset="0"/>
              </a:defRPr>
            </a:lvl4pPr>
            <a:lvl5pPr marL="2057400" indent="-228600" defTabSz="1001713">
              <a:defRPr sz="1400" b="1">
                <a:solidFill>
                  <a:schemeClr val="tx1"/>
                </a:solidFill>
                <a:latin typeface="Arial" pitchFamily="34" charset="0"/>
              </a:defRPr>
            </a:lvl5pPr>
            <a:lvl6pPr marL="2514600" indent="-228600" defTabSz="1001713" eaLnBrk="0" fontAlgn="base" hangingPunct="0">
              <a:spcBef>
                <a:spcPct val="0"/>
              </a:spcBef>
              <a:spcAft>
                <a:spcPct val="0"/>
              </a:spcAft>
              <a:defRPr sz="1400" b="1">
                <a:solidFill>
                  <a:schemeClr val="tx1"/>
                </a:solidFill>
                <a:latin typeface="Arial" pitchFamily="34" charset="0"/>
              </a:defRPr>
            </a:lvl6pPr>
            <a:lvl7pPr marL="2971800" indent="-228600" defTabSz="1001713" eaLnBrk="0" fontAlgn="base" hangingPunct="0">
              <a:spcBef>
                <a:spcPct val="0"/>
              </a:spcBef>
              <a:spcAft>
                <a:spcPct val="0"/>
              </a:spcAft>
              <a:defRPr sz="1400" b="1">
                <a:solidFill>
                  <a:schemeClr val="tx1"/>
                </a:solidFill>
                <a:latin typeface="Arial" pitchFamily="34" charset="0"/>
              </a:defRPr>
            </a:lvl7pPr>
            <a:lvl8pPr marL="3429000" indent="-228600" defTabSz="1001713" eaLnBrk="0" fontAlgn="base" hangingPunct="0">
              <a:spcBef>
                <a:spcPct val="0"/>
              </a:spcBef>
              <a:spcAft>
                <a:spcPct val="0"/>
              </a:spcAft>
              <a:defRPr sz="1400" b="1">
                <a:solidFill>
                  <a:schemeClr val="tx1"/>
                </a:solidFill>
                <a:latin typeface="Arial" pitchFamily="34" charset="0"/>
              </a:defRPr>
            </a:lvl8pPr>
            <a:lvl9pPr marL="3886200" indent="-228600" defTabSz="1001713" eaLnBrk="0" fontAlgn="base" hangingPunct="0">
              <a:spcBef>
                <a:spcPct val="0"/>
              </a:spcBef>
              <a:spcAft>
                <a:spcPct val="0"/>
              </a:spcAft>
              <a:defRPr sz="1400" b="1">
                <a:solidFill>
                  <a:schemeClr val="tx1"/>
                </a:solidFill>
                <a:latin typeface="Arial" pitchFamily="34" charset="0"/>
              </a:defRPr>
            </a:lvl9pPr>
          </a:lstStyle>
          <a:p>
            <a:pPr algn="r" eaLnBrk="1" hangingPunct="1">
              <a:defRPr/>
            </a:pPr>
            <a:fld id="{448EBF0A-B8BF-4367-9665-7722055B55D3}" type="slidenum">
              <a:rPr lang="en-US" altLang="en-US" sz="1000" b="0" smtClean="0"/>
              <a:pPr algn="r" eaLnBrk="1" hangingPunct="1">
                <a:defRPr/>
              </a:pPr>
              <a:t>‹#›</a:t>
            </a:fld>
            <a:endParaRPr lang="en-US" altLang="en-US" sz="1000" b="0"/>
          </a:p>
        </p:txBody>
      </p:sp>
      <p:sp>
        <p:nvSpPr>
          <p:cNvPr id="7" name="Rectangle 52">
            <a:extLst>
              <a:ext uri="{FF2B5EF4-FFF2-40B4-BE49-F238E27FC236}">
                <a16:creationId xmlns:a16="http://schemas.microsoft.com/office/drawing/2014/main" id="{D0373C44-F4A5-4DDA-B9E5-CC7A8C811A19}"/>
              </a:ext>
            </a:extLst>
          </p:cNvPr>
          <p:cNvSpPr>
            <a:spLocks noChangeArrowheads="1"/>
          </p:cNvSpPr>
          <p:nvPr userDrawn="1"/>
        </p:nvSpPr>
        <p:spPr bwMode="gray">
          <a:xfrm>
            <a:off x="406400" y="493713"/>
            <a:ext cx="9567863" cy="6142037"/>
          </a:xfrm>
          <a:prstGeom prst="rect">
            <a:avLst/>
          </a:prstGeom>
          <a:noFill/>
          <a:ln w="127000">
            <a:solidFill>
              <a:srgbClr val="D9D9D9"/>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algn="ctr" eaLnBrk="0" fontAlgn="base" hangingPunct="0">
              <a:spcBef>
                <a:spcPct val="20000"/>
              </a:spcBef>
              <a:spcAft>
                <a:spcPct val="0"/>
              </a:spcAft>
              <a:defRPr sz="1400" b="1">
                <a:solidFill>
                  <a:schemeClr val="tx1"/>
                </a:solidFill>
                <a:latin typeface="Arial" pitchFamily="34" charset="0"/>
              </a:defRPr>
            </a:lvl6pPr>
            <a:lvl7pPr marL="2971800" indent="-228600" algn="ctr" eaLnBrk="0" fontAlgn="base" hangingPunct="0">
              <a:spcBef>
                <a:spcPct val="20000"/>
              </a:spcBef>
              <a:spcAft>
                <a:spcPct val="0"/>
              </a:spcAft>
              <a:defRPr sz="1400" b="1">
                <a:solidFill>
                  <a:schemeClr val="tx1"/>
                </a:solidFill>
                <a:latin typeface="Arial" pitchFamily="34" charset="0"/>
              </a:defRPr>
            </a:lvl7pPr>
            <a:lvl8pPr marL="3429000" indent="-228600" algn="ctr" eaLnBrk="0" fontAlgn="base" hangingPunct="0">
              <a:spcBef>
                <a:spcPct val="20000"/>
              </a:spcBef>
              <a:spcAft>
                <a:spcPct val="0"/>
              </a:spcAft>
              <a:defRPr sz="1400" b="1">
                <a:solidFill>
                  <a:schemeClr val="tx1"/>
                </a:solidFill>
                <a:latin typeface="Arial" pitchFamily="34" charset="0"/>
              </a:defRPr>
            </a:lvl8pPr>
            <a:lvl9pPr marL="3886200" indent="-228600" algn="ctr" eaLnBrk="0" fontAlgn="base" hangingPunct="0">
              <a:spcBef>
                <a:spcPct val="20000"/>
              </a:spcBef>
              <a:spcAft>
                <a:spcPct val="0"/>
              </a:spcAft>
              <a:defRPr sz="1400" b="1">
                <a:solidFill>
                  <a:schemeClr val="tx1"/>
                </a:solidFill>
                <a:latin typeface="Arial" pitchFamily="34" charset="0"/>
              </a:defRPr>
            </a:lvl9pPr>
          </a:lstStyle>
          <a:p>
            <a:pPr algn="ctr" eaLnBrk="1" hangingPunct="1">
              <a:spcBef>
                <a:spcPct val="20000"/>
              </a:spcBef>
              <a:defRPr/>
            </a:pPr>
            <a:endParaRPr lang="en-US" altLang="en-US"/>
          </a:p>
        </p:txBody>
      </p:sp>
      <p:sp>
        <p:nvSpPr>
          <p:cNvPr id="8" name="Line 53">
            <a:extLst>
              <a:ext uri="{FF2B5EF4-FFF2-40B4-BE49-F238E27FC236}">
                <a16:creationId xmlns:a16="http://schemas.microsoft.com/office/drawing/2014/main" id="{C676F423-DFB2-43A1-AB6C-0C5B0D9C9EEA}"/>
              </a:ext>
            </a:extLst>
          </p:cNvPr>
          <p:cNvSpPr>
            <a:spLocks noChangeShapeType="1"/>
          </p:cNvSpPr>
          <p:nvPr userDrawn="1"/>
        </p:nvSpPr>
        <p:spPr bwMode="gray">
          <a:xfrm flipV="1">
            <a:off x="407988" y="1465263"/>
            <a:ext cx="9564687" cy="11112"/>
          </a:xfrm>
          <a:prstGeom prst="line">
            <a:avLst/>
          </a:prstGeom>
          <a:noFill/>
          <a:ln w="127000">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Rectangle 64"/>
          <p:cNvSpPr>
            <a:spLocks noGrp="1" noChangeArrowheads="1"/>
          </p:cNvSpPr>
          <p:nvPr>
            <p:ph type="title"/>
          </p:nvPr>
        </p:nvSpPr>
        <p:spPr bwMode="gray">
          <a:xfrm>
            <a:off x="619125" y="790575"/>
            <a:ext cx="91455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ltLang="en-US"/>
              <a:t>Arial 24, </a:t>
            </a:r>
            <a:r>
              <a:rPr lang="en-US" altLang="en-US" err="1"/>
              <a:t>fett</a:t>
            </a:r>
            <a:r>
              <a:rPr lang="en-US" altLang="en-US"/>
              <a:t>, maximal 2 </a:t>
            </a:r>
            <a:r>
              <a:rPr lang="en-US" altLang="en-US" err="1"/>
              <a:t>Zeilen</a:t>
            </a:r>
            <a:r>
              <a:rPr lang="en-US" altLang="en-US"/>
              <a:t>, </a:t>
            </a:r>
            <a:r>
              <a:rPr lang="en-US" altLang="en-US" err="1"/>
              <a:t>Akzentfarbe</a:t>
            </a:r>
            <a:endParaRPr lang="en-US" altLang="en-US"/>
          </a:p>
        </p:txBody>
      </p:sp>
      <p:sp>
        <p:nvSpPr>
          <p:cNvPr id="15" name="Inhaltsplatzhalter 2"/>
          <p:cNvSpPr>
            <a:spLocks noGrp="1"/>
          </p:cNvSpPr>
          <p:nvPr>
            <p:ph idx="1"/>
          </p:nvPr>
        </p:nvSpPr>
        <p:spPr>
          <a:xfrm>
            <a:off x="546100" y="2051050"/>
            <a:ext cx="9217025" cy="1497495"/>
          </a:xfrm>
        </p:spPr>
        <p:txBody>
          <a:bodyPr/>
          <a:lstStyle/>
          <a:p>
            <a:pPr lvl="0"/>
            <a:r>
              <a:rPr lang="en-US" err="1"/>
              <a:t>Textmasterformat</a:t>
            </a:r>
            <a:r>
              <a:rPr lang="en-US"/>
              <a:t> </a:t>
            </a:r>
            <a:r>
              <a:rPr lang="en-US" err="1"/>
              <a:t>bearbeiten</a:t>
            </a:r>
            <a:endParaRPr lang="en-US"/>
          </a:p>
          <a:p>
            <a:pPr lvl="1"/>
            <a:r>
              <a:rPr lang="en-US" err="1"/>
              <a:t>Zweite</a:t>
            </a:r>
            <a:r>
              <a:rPr lang="en-US"/>
              <a:t> </a:t>
            </a:r>
            <a:r>
              <a:rPr lang="en-US" err="1"/>
              <a:t>Ebene</a:t>
            </a:r>
            <a:endParaRPr lang="en-US"/>
          </a:p>
          <a:p>
            <a:pPr lvl="2"/>
            <a:r>
              <a:rPr lang="en-US" err="1"/>
              <a:t>Dritte</a:t>
            </a:r>
            <a:r>
              <a:rPr lang="en-US"/>
              <a:t> </a:t>
            </a:r>
            <a:r>
              <a:rPr lang="en-US" err="1"/>
              <a:t>Ebene</a:t>
            </a:r>
            <a:endParaRPr lang="en-US"/>
          </a:p>
          <a:p>
            <a:pPr lvl="3"/>
            <a:r>
              <a:rPr lang="en-US" err="1"/>
              <a:t>Vierte</a:t>
            </a:r>
            <a:r>
              <a:rPr lang="en-US"/>
              <a:t> </a:t>
            </a:r>
            <a:r>
              <a:rPr lang="en-US" err="1"/>
              <a:t>Ebene</a:t>
            </a:r>
            <a:endParaRPr lang="en-US"/>
          </a:p>
          <a:p>
            <a:pPr lvl="4"/>
            <a:r>
              <a:rPr lang="en-US" err="1"/>
              <a:t>Fünfte</a:t>
            </a:r>
            <a:r>
              <a:rPr lang="en-US"/>
              <a:t> </a:t>
            </a:r>
            <a:r>
              <a:rPr lang="en-US" err="1"/>
              <a:t>Ebene</a:t>
            </a:r>
            <a:endParaRPr lang="en-US"/>
          </a:p>
        </p:txBody>
      </p:sp>
      <p:pic>
        <p:nvPicPr>
          <p:cNvPr id="14" name="Picture 5" descr="C:\Users\Thorsten Makowski\Desktop\organisatorisches\valueneer_logo300dpi_cmyk.jpg">
            <a:extLst>
              <a:ext uri="{FF2B5EF4-FFF2-40B4-BE49-F238E27FC236}">
                <a16:creationId xmlns:a16="http://schemas.microsoft.com/office/drawing/2014/main" id="{3903517A-85D2-49EB-ACA7-B07BA892D44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r="34557"/>
          <a:stretch>
            <a:fillRect/>
          </a:stretch>
        </p:blipFill>
        <p:spPr bwMode="auto">
          <a:xfrm>
            <a:off x="8822426" y="6776122"/>
            <a:ext cx="1155454" cy="13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9">
            <a:extLst>
              <a:ext uri="{FF2B5EF4-FFF2-40B4-BE49-F238E27FC236}">
                <a16:creationId xmlns:a16="http://schemas.microsoft.com/office/drawing/2014/main" id="{530BA0AD-17CE-4921-A6DE-C24A19824C7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587655" y="6703721"/>
            <a:ext cx="1463924" cy="42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10">
            <a:extLst>
              <a:ext uri="{FF2B5EF4-FFF2-40B4-BE49-F238E27FC236}">
                <a16:creationId xmlns:a16="http://schemas.microsoft.com/office/drawing/2014/main" id="{38F1E025-C502-4189-91D5-0B435D4D6E7C}"/>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38163" y="6701100"/>
            <a:ext cx="1197372" cy="46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8">
            <a:extLst>
              <a:ext uri="{FF2B5EF4-FFF2-40B4-BE49-F238E27FC236}">
                <a16:creationId xmlns:a16="http://schemas.microsoft.com/office/drawing/2014/main" id="{C503ED2F-55ED-41C1-877D-BA7601F10AB8}"/>
              </a:ext>
            </a:extLst>
          </p:cNvPr>
          <p:cNvSpPr txBox="1">
            <a:spLocks noChangeArrowheads="1"/>
          </p:cNvSpPr>
          <p:nvPr userDrawn="1"/>
        </p:nvSpPr>
        <p:spPr bwMode="auto">
          <a:xfrm rot="16200000">
            <a:off x="8210731" y="4680130"/>
            <a:ext cx="399220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defRPr/>
            </a:pPr>
            <a:r>
              <a:rPr lang="en-US" altLang="de-DE" sz="1000" b="0">
                <a:solidFill>
                  <a:srgbClr val="7F7F7F"/>
                </a:solidFill>
              </a:rPr>
              <a:t>© VALUENEER GmbH, The Oakland Institute, University of Leeds</a:t>
            </a:r>
          </a:p>
        </p:txBody>
      </p:sp>
    </p:spTree>
    <p:extLst>
      <p:ext uri="{BB962C8B-B14F-4D97-AF65-F5344CB8AC3E}">
        <p14:creationId xmlns:p14="http://schemas.microsoft.com/office/powerpoint/2010/main" val="67523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35" hidden="1">
            <a:extLst>
              <a:ext uri="{FF2B5EF4-FFF2-40B4-BE49-F238E27FC236}">
                <a16:creationId xmlns:a16="http://schemas.microsoft.com/office/drawing/2014/main" id="{39BFC05B-DC4C-45A9-9B15-DB3391A5F2BD}"/>
              </a:ext>
            </a:extLst>
          </p:cNvPr>
          <p:cNvGraphicFramePr>
            <a:graphicFrameLocks/>
          </p:cNvGraphicFramePr>
          <p:nvPr>
            <p:custDataLst>
              <p:tags r:id="rId9"/>
            </p:custDataLst>
          </p:nvPr>
        </p:nvGraphicFramePr>
        <p:xfrm>
          <a:off x="6350" y="0"/>
          <a:ext cx="149225" cy="149225"/>
        </p:xfrm>
        <a:graphic>
          <a:graphicData uri="http://schemas.openxmlformats.org/presentationml/2006/ole">
            <mc:AlternateContent xmlns:mc="http://schemas.openxmlformats.org/markup-compatibility/2006">
              <mc:Choice xmlns:v="urn:schemas-microsoft-com:vml" Requires="v">
                <p:oleObj spid="_x0000_s1031" name="think-cell Folie" r:id="rId10" imgW="0" imgH="0" progId="TCLayout.ActiveDocument.1">
                  <p:embed/>
                </p:oleObj>
              </mc:Choice>
              <mc:Fallback>
                <p:oleObj name="think-cell Folie" r:id="rId10" imgW="0" imgH="0" progId="TCLayout.ActiveDocument.1">
                  <p:embed/>
                  <p:pic>
                    <p:nvPicPr>
                      <p:cNvPr id="1026" name="Rectangle 35" hidden="1">
                        <a:extLst>
                          <a:ext uri="{FF2B5EF4-FFF2-40B4-BE49-F238E27FC236}">
                            <a16:creationId xmlns:a16="http://schemas.microsoft.com/office/drawing/2014/main" id="{39BFC05B-DC4C-45A9-9B15-DB3391A5F2BD}"/>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0" y="0"/>
                        <a:ext cx="149225"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 name="Rectangle 30" descr="Textfeld: www.zlu.de | 01&#10;›">
            <a:extLst>
              <a:ext uri="{FF2B5EF4-FFF2-40B4-BE49-F238E27FC236}">
                <a16:creationId xmlns:a16="http://schemas.microsoft.com/office/drawing/2014/main" id="{564D7654-40C4-48DB-B07C-7DD80B38E4AA}"/>
              </a:ext>
            </a:extLst>
          </p:cNvPr>
          <p:cNvSpPr>
            <a:spLocks noChangeArrowheads="1"/>
          </p:cNvSpPr>
          <p:nvPr/>
        </p:nvSpPr>
        <p:spPr bwMode="gray">
          <a:xfrm rot="-5400000">
            <a:off x="4887119" y="6604794"/>
            <a:ext cx="26987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00033" tIns="50019" rIns="100033" bIns="50019"/>
          <a:lstStyle>
            <a:lvl1pPr defTabSz="1001713">
              <a:defRPr sz="1400" b="1">
                <a:solidFill>
                  <a:schemeClr val="tx1"/>
                </a:solidFill>
                <a:latin typeface="Arial" pitchFamily="34" charset="0"/>
              </a:defRPr>
            </a:lvl1pPr>
            <a:lvl2pPr marL="742950" indent="-285750" defTabSz="1001713">
              <a:defRPr sz="1400" b="1">
                <a:solidFill>
                  <a:schemeClr val="tx1"/>
                </a:solidFill>
                <a:latin typeface="Arial" pitchFamily="34" charset="0"/>
              </a:defRPr>
            </a:lvl2pPr>
            <a:lvl3pPr marL="1143000" indent="-228600" defTabSz="1001713">
              <a:defRPr sz="1400" b="1">
                <a:solidFill>
                  <a:schemeClr val="tx1"/>
                </a:solidFill>
                <a:latin typeface="Arial" pitchFamily="34" charset="0"/>
              </a:defRPr>
            </a:lvl3pPr>
            <a:lvl4pPr marL="1600200" indent="-228600" defTabSz="1001713">
              <a:defRPr sz="1400" b="1">
                <a:solidFill>
                  <a:schemeClr val="tx1"/>
                </a:solidFill>
                <a:latin typeface="Arial" pitchFamily="34" charset="0"/>
              </a:defRPr>
            </a:lvl4pPr>
            <a:lvl5pPr marL="2057400" indent="-228600" defTabSz="1001713">
              <a:defRPr sz="1400" b="1">
                <a:solidFill>
                  <a:schemeClr val="tx1"/>
                </a:solidFill>
                <a:latin typeface="Arial" pitchFamily="34" charset="0"/>
              </a:defRPr>
            </a:lvl5pPr>
            <a:lvl6pPr marL="2514600" indent="-228600" defTabSz="1001713" eaLnBrk="0" fontAlgn="base" hangingPunct="0">
              <a:spcBef>
                <a:spcPct val="0"/>
              </a:spcBef>
              <a:spcAft>
                <a:spcPct val="0"/>
              </a:spcAft>
              <a:defRPr sz="1400" b="1">
                <a:solidFill>
                  <a:schemeClr val="tx1"/>
                </a:solidFill>
                <a:latin typeface="Arial" pitchFamily="34" charset="0"/>
              </a:defRPr>
            </a:lvl6pPr>
            <a:lvl7pPr marL="2971800" indent="-228600" defTabSz="1001713" eaLnBrk="0" fontAlgn="base" hangingPunct="0">
              <a:spcBef>
                <a:spcPct val="0"/>
              </a:spcBef>
              <a:spcAft>
                <a:spcPct val="0"/>
              </a:spcAft>
              <a:defRPr sz="1400" b="1">
                <a:solidFill>
                  <a:schemeClr val="tx1"/>
                </a:solidFill>
                <a:latin typeface="Arial" pitchFamily="34" charset="0"/>
              </a:defRPr>
            </a:lvl7pPr>
            <a:lvl8pPr marL="3429000" indent="-228600" defTabSz="1001713" eaLnBrk="0" fontAlgn="base" hangingPunct="0">
              <a:spcBef>
                <a:spcPct val="0"/>
              </a:spcBef>
              <a:spcAft>
                <a:spcPct val="0"/>
              </a:spcAft>
              <a:defRPr sz="1400" b="1">
                <a:solidFill>
                  <a:schemeClr val="tx1"/>
                </a:solidFill>
                <a:latin typeface="Arial" pitchFamily="34" charset="0"/>
              </a:defRPr>
            </a:lvl8pPr>
            <a:lvl9pPr marL="3886200" indent="-228600" defTabSz="1001713" eaLnBrk="0" fontAlgn="base" hangingPunct="0">
              <a:spcBef>
                <a:spcPct val="0"/>
              </a:spcBef>
              <a:spcAft>
                <a:spcPct val="0"/>
              </a:spcAft>
              <a:defRPr sz="1400" b="1">
                <a:solidFill>
                  <a:schemeClr val="tx1"/>
                </a:solidFill>
                <a:latin typeface="Arial" pitchFamily="34" charset="0"/>
              </a:defRPr>
            </a:lvl9pPr>
          </a:lstStyle>
          <a:p>
            <a:pPr algn="r" eaLnBrk="1" hangingPunct="1">
              <a:defRPr/>
            </a:pPr>
            <a:fld id="{E48B2315-5964-4719-9306-25EC31D4BADB}" type="slidenum">
              <a:rPr lang="en-US" altLang="de-DE" sz="1000" b="0" smtClean="0"/>
              <a:pPr algn="r" eaLnBrk="1" hangingPunct="1">
                <a:defRPr/>
              </a:pPr>
              <a:t>‹#›</a:t>
            </a:fld>
            <a:endParaRPr lang="en-US" altLang="de-DE" sz="1000" b="0"/>
          </a:p>
        </p:txBody>
      </p:sp>
      <p:sp>
        <p:nvSpPr>
          <p:cNvPr id="1029" name="Rectangle 52">
            <a:extLst>
              <a:ext uri="{FF2B5EF4-FFF2-40B4-BE49-F238E27FC236}">
                <a16:creationId xmlns:a16="http://schemas.microsoft.com/office/drawing/2014/main" id="{F1AB0F09-B580-45F4-A14F-BCF016A27F63}"/>
              </a:ext>
            </a:extLst>
          </p:cNvPr>
          <p:cNvSpPr>
            <a:spLocks noChangeArrowheads="1"/>
          </p:cNvSpPr>
          <p:nvPr/>
        </p:nvSpPr>
        <p:spPr bwMode="gray">
          <a:xfrm>
            <a:off x="406400" y="493713"/>
            <a:ext cx="9567863" cy="6142037"/>
          </a:xfrm>
          <a:prstGeom prst="rect">
            <a:avLst/>
          </a:prstGeom>
          <a:noFill/>
          <a:ln w="127000">
            <a:solidFill>
              <a:srgbClr val="D9D9D9"/>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1400" b="1">
                <a:solidFill>
                  <a:schemeClr val="tx1"/>
                </a:solidFill>
                <a:latin typeface="Arial" panose="020B0604020202020204" pitchFamily="34" charset="0"/>
              </a:defRPr>
            </a:lvl9pPr>
          </a:lstStyle>
          <a:p>
            <a:pPr algn="ctr" eaLnBrk="1" hangingPunct="1">
              <a:spcBef>
                <a:spcPct val="20000"/>
              </a:spcBef>
              <a:defRPr/>
            </a:pPr>
            <a:endParaRPr lang="en-US"/>
          </a:p>
        </p:txBody>
      </p:sp>
      <p:sp>
        <p:nvSpPr>
          <p:cNvPr id="2" name="Line 53">
            <a:extLst>
              <a:ext uri="{FF2B5EF4-FFF2-40B4-BE49-F238E27FC236}">
                <a16:creationId xmlns:a16="http://schemas.microsoft.com/office/drawing/2014/main" id="{EBED6DF4-7A9E-4779-8AAE-B1494E868CF5}"/>
              </a:ext>
            </a:extLst>
          </p:cNvPr>
          <p:cNvSpPr>
            <a:spLocks noChangeShapeType="1"/>
          </p:cNvSpPr>
          <p:nvPr/>
        </p:nvSpPr>
        <p:spPr bwMode="gray">
          <a:xfrm flipV="1">
            <a:off x="407988" y="1898650"/>
            <a:ext cx="9564687" cy="11113"/>
          </a:xfrm>
          <a:prstGeom prst="line">
            <a:avLst/>
          </a:prstGeom>
          <a:noFill/>
          <a:ln w="127000">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0" name="Rectangle 64">
            <a:extLst>
              <a:ext uri="{FF2B5EF4-FFF2-40B4-BE49-F238E27FC236}">
                <a16:creationId xmlns:a16="http://schemas.microsoft.com/office/drawing/2014/main" id="{D45D8411-D57F-4765-BA07-6B163DC75775}"/>
              </a:ext>
            </a:extLst>
          </p:cNvPr>
          <p:cNvSpPr>
            <a:spLocks noGrp="1" noChangeArrowheads="1"/>
          </p:cNvSpPr>
          <p:nvPr>
            <p:ph type="title"/>
          </p:nvPr>
        </p:nvSpPr>
        <p:spPr bwMode="gray">
          <a:xfrm>
            <a:off x="619125" y="790575"/>
            <a:ext cx="91455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038" rIns="0" bIns="45038" numCol="1" anchor="t" anchorCtr="0" compatLnSpc="1">
            <a:prstTxWarp prst="textNoShape">
              <a:avLst/>
            </a:prstTxWarp>
            <a:spAutoFit/>
          </a:bodyPr>
          <a:lstStyle/>
          <a:p>
            <a:pPr lvl="0"/>
            <a:r>
              <a:rPr lang="en-US" altLang="de-DE"/>
              <a:t>Arial 24, fett, maximal 2 Zeilen, Akzentfarbe</a:t>
            </a:r>
          </a:p>
        </p:txBody>
      </p:sp>
      <p:sp>
        <p:nvSpPr>
          <p:cNvPr id="1031" name="Rectangle 65">
            <a:extLst>
              <a:ext uri="{FF2B5EF4-FFF2-40B4-BE49-F238E27FC236}">
                <a16:creationId xmlns:a16="http://schemas.microsoft.com/office/drawing/2014/main" id="{6C9C8A6B-0B34-4BDF-A12F-59AEF8586343}"/>
              </a:ext>
            </a:extLst>
          </p:cNvPr>
          <p:cNvSpPr>
            <a:spLocks noGrp="1" noChangeArrowheads="1"/>
          </p:cNvSpPr>
          <p:nvPr>
            <p:ph type="body" idx="1"/>
          </p:nvPr>
        </p:nvSpPr>
        <p:spPr bwMode="gray">
          <a:xfrm>
            <a:off x="546100" y="2051050"/>
            <a:ext cx="9217025"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38" rIns="90075" bIns="45038" numCol="1" anchor="t" anchorCtr="0" compatLnSpc="1">
            <a:prstTxWarp prst="textNoShape">
              <a:avLst/>
            </a:prstTxWarp>
            <a:spAutoFit/>
          </a:bodyPr>
          <a:lstStyle/>
          <a:p>
            <a:pPr lvl="0"/>
            <a:r>
              <a:rPr lang="en-US" altLang="de-DE"/>
              <a:t>Arial 20, fett</a:t>
            </a:r>
          </a:p>
          <a:p>
            <a:pPr lvl="0"/>
            <a:endParaRPr lang="en-US" altLang="de-DE"/>
          </a:p>
          <a:p>
            <a:pPr lvl="1"/>
            <a:r>
              <a:rPr lang="en-US" altLang="de-DE"/>
              <a:t>Arial 16</a:t>
            </a:r>
          </a:p>
          <a:p>
            <a:pPr lvl="2"/>
            <a:r>
              <a:rPr lang="en-US" altLang="de-DE"/>
              <a:t>Arial 14</a:t>
            </a:r>
          </a:p>
          <a:p>
            <a:pPr lvl="3"/>
            <a:r>
              <a:rPr lang="en-US" altLang="de-DE"/>
              <a:t>Arial 12</a:t>
            </a:r>
          </a:p>
          <a:p>
            <a:pPr lvl="1"/>
            <a:r>
              <a:rPr lang="en-US" altLang="de-DE"/>
              <a:t>Arial 16</a:t>
            </a:r>
          </a:p>
          <a:p>
            <a:pPr lvl="2"/>
            <a:r>
              <a:rPr lang="en-US" altLang="de-DE"/>
              <a:t>Arial 14</a:t>
            </a:r>
          </a:p>
          <a:p>
            <a:pPr lvl="3"/>
            <a:r>
              <a:rPr lang="en-US" altLang="de-DE"/>
              <a:t>Arial 12</a:t>
            </a:r>
          </a:p>
        </p:txBody>
      </p:sp>
      <p:pic>
        <p:nvPicPr>
          <p:cNvPr id="12" name="Picture 5" descr="C:\Users\Thorsten Makowski\Desktop\organisatorisches\valueneer_logo300dpi_cmyk.jpg">
            <a:extLst>
              <a:ext uri="{FF2B5EF4-FFF2-40B4-BE49-F238E27FC236}">
                <a16:creationId xmlns:a16="http://schemas.microsoft.com/office/drawing/2014/main" id="{960282CE-3217-448A-9628-099CE5F73879}"/>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r="34557"/>
          <a:stretch>
            <a:fillRect/>
          </a:stretch>
        </p:blipFill>
        <p:spPr bwMode="auto">
          <a:xfrm>
            <a:off x="8822426" y="6776122"/>
            <a:ext cx="1155454" cy="13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9">
            <a:extLst>
              <a:ext uri="{FF2B5EF4-FFF2-40B4-BE49-F238E27FC236}">
                <a16:creationId xmlns:a16="http://schemas.microsoft.com/office/drawing/2014/main" id="{4F6FA877-1071-4242-A59A-1886D713C10E}"/>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859771" y="6696061"/>
            <a:ext cx="1296144" cy="37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0">
            <a:extLst>
              <a:ext uri="{FF2B5EF4-FFF2-40B4-BE49-F238E27FC236}">
                <a16:creationId xmlns:a16="http://schemas.microsoft.com/office/drawing/2014/main" id="{4A2F42FB-34A8-4391-A105-A7DC9508CE1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8163" y="6690171"/>
            <a:ext cx="1197372" cy="46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8">
            <a:extLst>
              <a:ext uri="{FF2B5EF4-FFF2-40B4-BE49-F238E27FC236}">
                <a16:creationId xmlns:a16="http://schemas.microsoft.com/office/drawing/2014/main" id="{BEC0913B-8CC5-49EE-ABE8-60C62E7EB0E6}"/>
              </a:ext>
            </a:extLst>
          </p:cNvPr>
          <p:cNvSpPr txBox="1">
            <a:spLocks noChangeArrowheads="1"/>
          </p:cNvSpPr>
          <p:nvPr userDrawn="1"/>
        </p:nvSpPr>
        <p:spPr bwMode="auto">
          <a:xfrm rot="16200000">
            <a:off x="8210731" y="4572118"/>
            <a:ext cx="399220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defRPr/>
            </a:pPr>
            <a:r>
              <a:rPr lang="en-US" altLang="de-DE" sz="1000" b="0">
                <a:solidFill>
                  <a:srgbClr val="7F7F7F"/>
                </a:solidFill>
              </a:rPr>
              <a:t>© VALUENEER GmbH, The Oakland Institute, University of Leeds</a:t>
            </a:r>
          </a:p>
        </p:txBody>
      </p:sp>
    </p:spTree>
  </p:cSld>
  <p:clrMap bg1="lt1" tx1="dk1" bg2="lt2" tx2="dk2" accent1="accent1" accent2="accent2" accent3="accent3" accent4="accent4" accent5="accent5" accent6="accent6" hlink="hlink" folHlink="folHlink"/>
  <p:sldLayoutIdLst>
    <p:sldLayoutId id="2147487606" r:id="rId1"/>
    <p:sldLayoutId id="2147487607" r:id="rId2"/>
    <p:sldLayoutId id="2147487608" r:id="rId3"/>
    <p:sldLayoutId id="2147487609" r:id="rId4"/>
    <p:sldLayoutId id="2147487610" r:id="rId5"/>
    <p:sldLayoutId id="2147487611" r:id="rId6"/>
  </p:sldLayoutIdLst>
  <p:hf hdr="0" ftr="0" dt="0"/>
  <p:txStyles>
    <p:titleStyle>
      <a:lvl1pPr algn="l" defTabSz="900113" rtl="0" eaLnBrk="0" fontAlgn="base" hangingPunct="0">
        <a:spcBef>
          <a:spcPct val="0"/>
        </a:spcBef>
        <a:spcAft>
          <a:spcPct val="0"/>
        </a:spcAft>
        <a:defRPr sz="2400" b="1">
          <a:solidFill>
            <a:schemeClr val="tx2"/>
          </a:solidFill>
          <a:latin typeface="+mj-lt"/>
          <a:ea typeface="+mj-ea"/>
          <a:cs typeface="+mj-cs"/>
        </a:defRPr>
      </a:lvl1pPr>
      <a:lvl2pPr algn="l" defTabSz="900113" rtl="0" eaLnBrk="0" fontAlgn="base" hangingPunct="0">
        <a:spcBef>
          <a:spcPct val="0"/>
        </a:spcBef>
        <a:spcAft>
          <a:spcPct val="0"/>
        </a:spcAft>
        <a:defRPr sz="2400" b="1">
          <a:solidFill>
            <a:schemeClr val="tx2"/>
          </a:solidFill>
          <a:latin typeface="Arial" pitchFamily="34" charset="0"/>
        </a:defRPr>
      </a:lvl2pPr>
      <a:lvl3pPr algn="l" defTabSz="900113" rtl="0" eaLnBrk="0" fontAlgn="base" hangingPunct="0">
        <a:spcBef>
          <a:spcPct val="0"/>
        </a:spcBef>
        <a:spcAft>
          <a:spcPct val="0"/>
        </a:spcAft>
        <a:defRPr sz="2400" b="1">
          <a:solidFill>
            <a:schemeClr val="tx2"/>
          </a:solidFill>
          <a:latin typeface="Arial" pitchFamily="34" charset="0"/>
        </a:defRPr>
      </a:lvl3pPr>
      <a:lvl4pPr algn="l" defTabSz="900113" rtl="0" eaLnBrk="0" fontAlgn="base" hangingPunct="0">
        <a:spcBef>
          <a:spcPct val="0"/>
        </a:spcBef>
        <a:spcAft>
          <a:spcPct val="0"/>
        </a:spcAft>
        <a:defRPr sz="2400" b="1">
          <a:solidFill>
            <a:schemeClr val="tx2"/>
          </a:solidFill>
          <a:latin typeface="Arial" pitchFamily="34" charset="0"/>
        </a:defRPr>
      </a:lvl4pPr>
      <a:lvl5pPr algn="l" defTabSz="900113" rtl="0" eaLnBrk="0" fontAlgn="base" hangingPunct="0">
        <a:spcBef>
          <a:spcPct val="0"/>
        </a:spcBef>
        <a:spcAft>
          <a:spcPct val="0"/>
        </a:spcAft>
        <a:defRPr sz="2400" b="1">
          <a:solidFill>
            <a:schemeClr val="tx2"/>
          </a:solidFill>
          <a:latin typeface="Arial" pitchFamily="34" charset="0"/>
        </a:defRPr>
      </a:lvl5pPr>
      <a:lvl6pPr marL="457200" algn="l" defTabSz="900113" rtl="0" fontAlgn="base">
        <a:spcBef>
          <a:spcPct val="0"/>
        </a:spcBef>
        <a:spcAft>
          <a:spcPct val="0"/>
        </a:spcAft>
        <a:defRPr sz="2400" b="1">
          <a:solidFill>
            <a:schemeClr val="tx2"/>
          </a:solidFill>
          <a:latin typeface="Arial" pitchFamily="34" charset="0"/>
        </a:defRPr>
      </a:lvl6pPr>
      <a:lvl7pPr marL="914400" algn="l" defTabSz="900113" rtl="0" fontAlgn="base">
        <a:spcBef>
          <a:spcPct val="0"/>
        </a:spcBef>
        <a:spcAft>
          <a:spcPct val="0"/>
        </a:spcAft>
        <a:defRPr sz="2400" b="1">
          <a:solidFill>
            <a:schemeClr val="tx2"/>
          </a:solidFill>
          <a:latin typeface="Arial" pitchFamily="34" charset="0"/>
        </a:defRPr>
      </a:lvl7pPr>
      <a:lvl8pPr marL="1371600" algn="l" defTabSz="900113" rtl="0" fontAlgn="base">
        <a:spcBef>
          <a:spcPct val="0"/>
        </a:spcBef>
        <a:spcAft>
          <a:spcPct val="0"/>
        </a:spcAft>
        <a:defRPr sz="2400" b="1">
          <a:solidFill>
            <a:schemeClr val="tx2"/>
          </a:solidFill>
          <a:latin typeface="Arial" pitchFamily="34" charset="0"/>
        </a:defRPr>
      </a:lvl8pPr>
      <a:lvl9pPr marL="1828800" algn="l" defTabSz="900113" rtl="0" fontAlgn="base">
        <a:spcBef>
          <a:spcPct val="0"/>
        </a:spcBef>
        <a:spcAft>
          <a:spcPct val="0"/>
        </a:spcAft>
        <a:defRPr sz="2400" b="1">
          <a:solidFill>
            <a:schemeClr val="tx2"/>
          </a:solidFill>
          <a:latin typeface="Arial" pitchFamily="34" charset="0"/>
        </a:defRPr>
      </a:lvl9pPr>
    </p:titleStyle>
    <p:bodyStyle>
      <a:lvl1pPr marL="342900" indent="-342900" algn="l" defTabSz="900113" rtl="0" eaLnBrk="0" fontAlgn="base" hangingPunct="0">
        <a:spcBef>
          <a:spcPct val="30000"/>
        </a:spcBef>
        <a:spcAft>
          <a:spcPct val="0"/>
        </a:spcAft>
        <a:defRPr sz="2000" b="1">
          <a:solidFill>
            <a:schemeClr val="tx1"/>
          </a:solidFill>
          <a:latin typeface="+mn-lt"/>
          <a:ea typeface="+mn-ea"/>
          <a:cs typeface="+mn-cs"/>
        </a:defRPr>
      </a:lvl1pPr>
      <a:lvl2pPr marL="446088" indent="-266700" algn="l" defTabSz="900113" rtl="0" eaLnBrk="0" fontAlgn="base" hangingPunct="0">
        <a:spcBef>
          <a:spcPct val="30000"/>
        </a:spcBef>
        <a:spcAft>
          <a:spcPct val="0"/>
        </a:spcAft>
        <a:buChar char="•"/>
        <a:defRPr sz="1600">
          <a:solidFill>
            <a:schemeClr val="tx1"/>
          </a:solidFill>
          <a:latin typeface="+mn-lt"/>
        </a:defRPr>
      </a:lvl2pPr>
      <a:lvl3pPr marL="709613" indent="-233363" algn="l" defTabSz="900113" rtl="0" eaLnBrk="0" fontAlgn="base" hangingPunct="0">
        <a:spcBef>
          <a:spcPct val="30000"/>
        </a:spcBef>
        <a:spcAft>
          <a:spcPct val="0"/>
        </a:spcAft>
        <a:buChar char="-"/>
        <a:defRPr sz="1400">
          <a:solidFill>
            <a:schemeClr val="tx1"/>
          </a:solidFill>
          <a:latin typeface="+mn-lt"/>
        </a:defRPr>
      </a:lvl3pPr>
      <a:lvl4pPr marL="954088" indent="-214313" algn="l" defTabSz="900113" rtl="0" eaLnBrk="0" fontAlgn="base" hangingPunct="0">
        <a:spcBef>
          <a:spcPct val="30000"/>
        </a:spcBef>
        <a:spcAft>
          <a:spcPct val="0"/>
        </a:spcAft>
        <a:buChar char="-"/>
        <a:defRPr sz="1200">
          <a:solidFill>
            <a:schemeClr val="tx1"/>
          </a:solidFill>
          <a:latin typeface="+mn-lt"/>
        </a:defRPr>
      </a:lvl4pPr>
      <a:lvl5pPr marL="2025650" indent="-223838" algn="l" defTabSz="900113" rtl="0" eaLnBrk="0" fontAlgn="base" hangingPunct="0">
        <a:spcBef>
          <a:spcPct val="20000"/>
        </a:spcBef>
        <a:spcAft>
          <a:spcPct val="0"/>
        </a:spcAft>
        <a:buChar char="-"/>
        <a:defRPr sz="1400">
          <a:solidFill>
            <a:schemeClr val="tx1"/>
          </a:solidFill>
          <a:latin typeface="+mn-lt"/>
        </a:defRPr>
      </a:lvl5pPr>
      <a:lvl6pPr marL="2482850" indent="-223838" algn="l" defTabSz="900113" rtl="0" fontAlgn="base">
        <a:spcBef>
          <a:spcPct val="20000"/>
        </a:spcBef>
        <a:spcAft>
          <a:spcPct val="0"/>
        </a:spcAft>
        <a:buChar char="-"/>
        <a:defRPr sz="1400">
          <a:solidFill>
            <a:schemeClr val="tx1"/>
          </a:solidFill>
          <a:latin typeface="+mn-lt"/>
        </a:defRPr>
      </a:lvl6pPr>
      <a:lvl7pPr marL="2940050" indent="-223838" algn="l" defTabSz="900113" rtl="0" fontAlgn="base">
        <a:spcBef>
          <a:spcPct val="20000"/>
        </a:spcBef>
        <a:spcAft>
          <a:spcPct val="0"/>
        </a:spcAft>
        <a:buChar char="-"/>
        <a:defRPr sz="1400">
          <a:solidFill>
            <a:schemeClr val="tx1"/>
          </a:solidFill>
          <a:latin typeface="+mn-lt"/>
        </a:defRPr>
      </a:lvl7pPr>
      <a:lvl8pPr marL="3397250" indent="-223838" algn="l" defTabSz="900113" rtl="0" fontAlgn="base">
        <a:spcBef>
          <a:spcPct val="20000"/>
        </a:spcBef>
        <a:spcAft>
          <a:spcPct val="0"/>
        </a:spcAft>
        <a:buChar char="-"/>
        <a:defRPr sz="1400">
          <a:solidFill>
            <a:schemeClr val="tx1"/>
          </a:solidFill>
          <a:latin typeface="+mn-lt"/>
        </a:defRPr>
      </a:lvl8pPr>
      <a:lvl9pPr marL="3854450" indent="-223838" algn="l" defTabSz="900113"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9.xml"/><Relationship Id="rId7" Type="http://schemas.openxmlformats.org/officeDocument/2006/relationships/image" Target="../media/image6.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3.xm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11.xml"/><Relationship Id="rId7" Type="http://schemas.openxmlformats.org/officeDocument/2006/relationships/image" Target="../media/image6.emf"/><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3.xml"/><Relationship Id="rId7" Type="http://schemas.openxmlformats.org/officeDocument/2006/relationships/oleObject" Target="../embeddings/oleObject12.bin"/><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chart" Target="../charts/chart5.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6.emf"/><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8.xml"/><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17.xml"/><Relationship Id="rId7" Type="http://schemas.openxmlformats.org/officeDocument/2006/relationships/image" Target="../media/image6.emf"/><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notesSlide" Target="../notesSlides/notesSlide16.xml"/><Relationship Id="rId4" Type="http://schemas.openxmlformats.org/officeDocument/2006/relationships/slideLayout" Target="../slideLayouts/slideLayout2.xml"/><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65154ED6-032C-4CD4-A5A6-002695C36118}"/>
              </a:ext>
            </a:extLst>
          </p:cNvPr>
          <p:cNvSpPr>
            <a:spLocks noGrp="1" noChangeArrowheads="1"/>
          </p:cNvSpPr>
          <p:nvPr>
            <p:ph type="subTitle" idx="1"/>
          </p:nvPr>
        </p:nvSpPr>
        <p:spPr>
          <a:xfrm>
            <a:off x="879475" y="2857500"/>
            <a:ext cx="9144000" cy="829619"/>
          </a:xfrm>
          <a:extLst>
            <a:ext uri="{91240B29-F687-4F45-9708-019B960494DF}">
              <a14:hiddenLine xmlns:a14="http://schemas.microsoft.com/office/drawing/2010/main" w="9525">
                <a:solidFill>
                  <a:schemeClr val="tx1"/>
                </a:solidFill>
                <a:miter lim="800000"/>
                <a:headEnd/>
                <a:tailEnd/>
              </a14:hiddenLine>
            </a:ext>
          </a:extLst>
        </p:spPr>
        <p:txBody>
          <a:bodyPr tIns="45038" bIns="45038"/>
          <a:lstStyle/>
          <a:p>
            <a:r>
              <a:rPr lang="en-US" altLang="de-DE">
                <a:solidFill>
                  <a:srgbClr val="FF0000"/>
                </a:solidFill>
              </a:rPr>
              <a:t>Global Research Project: </a:t>
            </a:r>
            <a:r>
              <a:rPr lang="en-US" altLang="en-US">
                <a:solidFill>
                  <a:srgbClr val="FF0000"/>
                </a:solidFill>
                <a:cs typeface="Helvetica" panose="020B0604020202020204" pitchFamily="34" charset="0"/>
              </a:rPr>
              <a:t>21st Century Top Management Challenges in Quality, Procurement and Supply Chains</a:t>
            </a:r>
            <a:endParaRPr lang="en-US" altLang="en-US">
              <a:solidFill>
                <a:srgbClr val="FF0000"/>
              </a:solidFill>
            </a:endParaRPr>
          </a:p>
        </p:txBody>
      </p:sp>
      <p:sp>
        <p:nvSpPr>
          <p:cNvPr id="2" name="Rectangle 1">
            <a:extLst>
              <a:ext uri="{FF2B5EF4-FFF2-40B4-BE49-F238E27FC236}">
                <a16:creationId xmlns:a16="http://schemas.microsoft.com/office/drawing/2014/main" id="{C5126348-3FCE-4062-88D1-7688ECF500D9}"/>
              </a:ext>
            </a:extLst>
          </p:cNvPr>
          <p:cNvSpPr/>
          <p:nvPr/>
        </p:nvSpPr>
        <p:spPr>
          <a:xfrm>
            <a:off x="799431" y="4103204"/>
            <a:ext cx="6295506" cy="400110"/>
          </a:xfrm>
          <a:prstGeom prst="rect">
            <a:avLst/>
          </a:prstGeom>
        </p:spPr>
        <p:txBody>
          <a:bodyPr wrap="none">
            <a:spAutoFit/>
          </a:bodyPr>
          <a:lstStyle/>
          <a:p>
            <a:r>
              <a:rPr lang="en-US" sz="2000">
                <a:solidFill>
                  <a:srgbClr val="FF0000"/>
                </a:solidFill>
                <a:cs typeface="Helvetica" panose="020B0604020202020204" pitchFamily="34" charset="0"/>
              </a:rPr>
              <a:t>CQI Corporate Partners Workshop: 5</a:t>
            </a:r>
            <a:r>
              <a:rPr lang="en-US" sz="2000" baseline="30000">
                <a:solidFill>
                  <a:srgbClr val="FF0000"/>
                </a:solidFill>
                <a:cs typeface="Helvetica" panose="020B0604020202020204" pitchFamily="34" charset="0"/>
              </a:rPr>
              <a:t>th</a:t>
            </a:r>
            <a:r>
              <a:rPr lang="en-US" sz="2000">
                <a:solidFill>
                  <a:srgbClr val="FF0000"/>
                </a:solidFill>
                <a:cs typeface="Helvetica" panose="020B0604020202020204" pitchFamily="34" charset="0"/>
              </a:rPr>
              <a:t> March 2019</a:t>
            </a:r>
            <a:endParaRPr lang="en-GB" sz="2000">
              <a:solidFill>
                <a:srgbClr val="FF0000"/>
              </a:solidFill>
            </a:endParaRPr>
          </a:p>
        </p:txBody>
      </p:sp>
      <p:sp>
        <p:nvSpPr>
          <p:cNvPr id="3" name="Rectangle 2">
            <a:extLst>
              <a:ext uri="{FF2B5EF4-FFF2-40B4-BE49-F238E27FC236}">
                <a16:creationId xmlns:a16="http://schemas.microsoft.com/office/drawing/2014/main" id="{B4C635CC-81D7-430E-B9A1-925CCFEA2223}"/>
              </a:ext>
            </a:extLst>
          </p:cNvPr>
          <p:cNvSpPr/>
          <p:nvPr/>
        </p:nvSpPr>
        <p:spPr>
          <a:xfrm>
            <a:off x="929463" y="4823284"/>
            <a:ext cx="8524912" cy="1600438"/>
          </a:xfrm>
          <a:prstGeom prst="rect">
            <a:avLst/>
          </a:prstGeom>
        </p:spPr>
        <p:txBody>
          <a:bodyPr wrap="square">
            <a:spAutoFit/>
          </a:bodyPr>
          <a:lstStyle/>
          <a:p>
            <a:pPr marL="0" indent="0" eaLnBrk="1" hangingPunct="1">
              <a:tabLst>
                <a:tab pos="447675" algn="l"/>
              </a:tabLst>
            </a:pPr>
            <a:r>
              <a:rPr lang="en-GB" altLang="en-US"/>
              <a:t>John Oakland; Professor Emeritus at Leeds University Business School; Founder &amp; Director of Oakland Institute for Business Research and Education</a:t>
            </a:r>
          </a:p>
          <a:p>
            <a:pPr marL="0" indent="0" eaLnBrk="1" hangingPunct="1">
              <a:tabLst>
                <a:tab pos="447675" algn="l"/>
              </a:tabLst>
            </a:pPr>
            <a:r>
              <a:rPr lang="en-GB" altLang="en-US"/>
              <a:t>Dr Katey Twyford; Research Associate, Oakland Institute for Business Research and Education</a:t>
            </a:r>
          </a:p>
          <a:p>
            <a:pPr marL="0" indent="0" eaLnBrk="1" hangingPunct="1">
              <a:tabLst>
                <a:tab pos="447675" algn="l"/>
              </a:tabLst>
            </a:pPr>
            <a:r>
              <a:rPr lang="en-GB" altLang="en-US"/>
              <a:t>Mike Turner; Partner, The Oakland Group; CQI Board Member &amp; author of QP e-booklets</a:t>
            </a:r>
          </a:p>
          <a:p>
            <a:pPr marL="0" indent="0" eaLnBrk="1" hangingPunct="1">
              <a:tabLst>
                <a:tab pos="447675" algn="l"/>
              </a:tabLst>
            </a:pPr>
            <a:endParaRPr lang="en-GB" altLang="en-US"/>
          </a:p>
          <a:p>
            <a:pPr eaLnBrk="1" hangingPunct="1">
              <a:tabLst>
                <a:tab pos="447675" algn="l"/>
              </a:tabLst>
            </a:pPr>
            <a:r>
              <a:rPr lang="en-US" altLang="de-DE"/>
              <a:t>(Professor Chee Wong, </a:t>
            </a:r>
            <a:r>
              <a:rPr lang="en-GB" altLang="en-US"/>
              <a:t>Director of the Centre for Operations and Supply Chain Research, LUBS</a:t>
            </a:r>
          </a:p>
          <a:p>
            <a:pPr marL="0" indent="0" eaLnBrk="1" hangingPunct="1">
              <a:tabLst>
                <a:tab pos="447675" algn="l"/>
              </a:tabLst>
            </a:pPr>
            <a:r>
              <a:rPr lang="en-GB" altLang="en-US"/>
              <a:t>Dr Thorsten Makowski, CEO </a:t>
            </a:r>
            <a:r>
              <a:rPr lang="en-GB" altLang="en-US" err="1"/>
              <a:t>Valueneer</a:t>
            </a:r>
            <a:r>
              <a:rPr lang="en-GB" altLang="en-US"/>
              <a:t> GMBH; Faculty member European business schools)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kt 16" hidden="1">
            <a:extLst>
              <a:ext uri="{FF2B5EF4-FFF2-40B4-BE49-F238E27FC236}">
                <a16:creationId xmlns:a16="http://schemas.microsoft.com/office/drawing/2014/main" id="{A857B407-78D0-41B5-88D4-96289ABC2938}"/>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5" name="think-cell Folie" r:id="rId6" imgW="360" imgH="360" progId="TCLayout.ActiveDocument.1">
                  <p:embed/>
                </p:oleObj>
              </mc:Choice>
              <mc:Fallback>
                <p:oleObj name="think-cell Folie" r:id="rId6" imgW="360" imgH="360" progId="TCLayout.ActiveDocument.1">
                  <p:embed/>
                  <p:pic>
                    <p:nvPicPr>
                      <p:cNvPr id="30722" name="Objekt 16" hidden="1">
                        <a:extLst>
                          <a:ext uri="{FF2B5EF4-FFF2-40B4-BE49-F238E27FC236}">
                            <a16:creationId xmlns:a16="http://schemas.microsoft.com/office/drawing/2014/main" id="{A857B407-78D0-41B5-88D4-96289ABC29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3" name="Rechteck 15" hidden="1">
            <a:extLst>
              <a:ext uri="{FF2B5EF4-FFF2-40B4-BE49-F238E27FC236}">
                <a16:creationId xmlns:a16="http://schemas.microsoft.com/office/drawing/2014/main" id="{5AAF384C-B642-4E39-A105-C6234F8DB4B0}"/>
              </a:ext>
            </a:extLst>
          </p:cNvPr>
          <p:cNvSpPr>
            <a:spLocks noChangeArrowheads="1"/>
          </p:cNvSpPr>
          <p:nvPr>
            <p:custDataLst>
              <p:tags r:id="rId3"/>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de-DE" altLang="de-DE" sz="1400" b="0">
              <a:sym typeface="Arial" panose="020B0604020202020204" pitchFamily="34" charset="0"/>
            </a:endParaRPr>
          </a:p>
        </p:txBody>
      </p:sp>
      <p:sp>
        <p:nvSpPr>
          <p:cNvPr id="30724" name="Titel 1">
            <a:extLst>
              <a:ext uri="{FF2B5EF4-FFF2-40B4-BE49-F238E27FC236}">
                <a16:creationId xmlns:a16="http://schemas.microsoft.com/office/drawing/2014/main" id="{DB963A48-9272-4A8C-9A6A-DC79A049320C}"/>
              </a:ext>
            </a:extLst>
          </p:cNvPr>
          <p:cNvSpPr>
            <a:spLocks noGrp="1" noChangeArrowheads="1"/>
          </p:cNvSpPr>
          <p:nvPr>
            <p:ph type="title"/>
          </p:nvPr>
        </p:nvSpPr>
        <p:spPr>
          <a:xfrm>
            <a:off x="617538" y="503238"/>
            <a:ext cx="9145587" cy="830262"/>
          </a:xfrm>
        </p:spPr>
        <p:txBody>
          <a:bodyPr/>
          <a:lstStyle/>
          <a:p>
            <a:r>
              <a:rPr lang="en-US" altLang="de-DE"/>
              <a:t>A third of the participating companies had a revenue </a:t>
            </a:r>
            <a:br>
              <a:rPr lang="en-US" altLang="de-DE"/>
            </a:br>
            <a:r>
              <a:rPr lang="en-US" altLang="de-DE"/>
              <a:t>of over €1 billion per annum</a:t>
            </a:r>
          </a:p>
        </p:txBody>
      </p:sp>
      <p:sp>
        <p:nvSpPr>
          <p:cNvPr id="17" name="Rectangle 3">
            <a:extLst>
              <a:ext uri="{FF2B5EF4-FFF2-40B4-BE49-F238E27FC236}">
                <a16:creationId xmlns:a16="http://schemas.microsoft.com/office/drawing/2014/main" id="{454BF16D-39CA-4B9E-A288-4E6CB55C3D28}"/>
              </a:ext>
            </a:extLst>
          </p:cNvPr>
          <p:cNvSpPr txBox="1">
            <a:spLocks noChangeArrowheads="1"/>
          </p:cNvSpPr>
          <p:nvPr/>
        </p:nvSpPr>
        <p:spPr bwMode="gray">
          <a:xfrm>
            <a:off x="617538" y="1619250"/>
            <a:ext cx="92170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38" rIns="90075" bIns="45038">
            <a:spAutoFit/>
          </a:bodyPr>
          <a:lstStyle>
            <a:lvl1pPr marL="342900" indent="-342900" algn="l" defTabSz="900113" rtl="0" eaLnBrk="0" fontAlgn="base" hangingPunct="0">
              <a:spcBef>
                <a:spcPct val="30000"/>
              </a:spcBef>
              <a:spcAft>
                <a:spcPct val="0"/>
              </a:spcAft>
              <a:defRPr sz="2000" b="1">
                <a:solidFill>
                  <a:schemeClr val="tx1"/>
                </a:solidFill>
                <a:latin typeface="+mn-lt"/>
                <a:ea typeface="+mn-ea"/>
                <a:cs typeface="+mn-cs"/>
              </a:defRPr>
            </a:lvl1pPr>
            <a:lvl2pPr marL="446088" indent="-266700" algn="l" defTabSz="900113" rtl="0" eaLnBrk="0" fontAlgn="base" hangingPunct="0">
              <a:spcBef>
                <a:spcPct val="30000"/>
              </a:spcBef>
              <a:spcAft>
                <a:spcPct val="0"/>
              </a:spcAft>
              <a:buChar char="•"/>
              <a:defRPr sz="1600">
                <a:solidFill>
                  <a:schemeClr val="tx1"/>
                </a:solidFill>
                <a:latin typeface="+mn-lt"/>
              </a:defRPr>
            </a:lvl2pPr>
            <a:lvl3pPr marL="709613" indent="-233363" algn="l" defTabSz="900113" rtl="0" eaLnBrk="0" fontAlgn="base" hangingPunct="0">
              <a:spcBef>
                <a:spcPct val="30000"/>
              </a:spcBef>
              <a:spcAft>
                <a:spcPct val="0"/>
              </a:spcAft>
              <a:buChar char="-"/>
              <a:defRPr sz="1400">
                <a:solidFill>
                  <a:schemeClr val="tx1"/>
                </a:solidFill>
                <a:latin typeface="+mn-lt"/>
              </a:defRPr>
            </a:lvl3pPr>
            <a:lvl4pPr marL="954088" indent="-214313" algn="l" defTabSz="900113" rtl="0" eaLnBrk="0" fontAlgn="base" hangingPunct="0">
              <a:spcBef>
                <a:spcPct val="30000"/>
              </a:spcBef>
              <a:spcAft>
                <a:spcPct val="0"/>
              </a:spcAft>
              <a:buChar char="-"/>
              <a:defRPr sz="1200">
                <a:solidFill>
                  <a:schemeClr val="tx1"/>
                </a:solidFill>
                <a:latin typeface="+mn-lt"/>
              </a:defRPr>
            </a:lvl4pPr>
            <a:lvl5pPr marL="2025650" indent="-223838" algn="l" defTabSz="900113" rtl="0" eaLnBrk="0" fontAlgn="base" hangingPunct="0">
              <a:spcBef>
                <a:spcPct val="20000"/>
              </a:spcBef>
              <a:spcAft>
                <a:spcPct val="0"/>
              </a:spcAft>
              <a:buChar char="-"/>
              <a:defRPr sz="1400">
                <a:solidFill>
                  <a:schemeClr val="tx1"/>
                </a:solidFill>
                <a:latin typeface="+mn-lt"/>
              </a:defRPr>
            </a:lvl5pPr>
            <a:lvl6pPr marL="2482850" indent="-223838" algn="l" defTabSz="900113" rtl="0" fontAlgn="base">
              <a:spcBef>
                <a:spcPct val="20000"/>
              </a:spcBef>
              <a:spcAft>
                <a:spcPct val="0"/>
              </a:spcAft>
              <a:buChar char="-"/>
              <a:defRPr sz="1400">
                <a:solidFill>
                  <a:schemeClr val="tx1"/>
                </a:solidFill>
                <a:latin typeface="+mn-lt"/>
              </a:defRPr>
            </a:lvl6pPr>
            <a:lvl7pPr marL="2940050" indent="-223838" algn="l" defTabSz="900113" rtl="0" fontAlgn="base">
              <a:spcBef>
                <a:spcPct val="20000"/>
              </a:spcBef>
              <a:spcAft>
                <a:spcPct val="0"/>
              </a:spcAft>
              <a:buChar char="-"/>
              <a:defRPr sz="1400">
                <a:solidFill>
                  <a:schemeClr val="tx1"/>
                </a:solidFill>
                <a:latin typeface="+mn-lt"/>
              </a:defRPr>
            </a:lvl7pPr>
            <a:lvl8pPr marL="3397250" indent="-223838" algn="l" defTabSz="900113" rtl="0" fontAlgn="base">
              <a:spcBef>
                <a:spcPct val="20000"/>
              </a:spcBef>
              <a:spcAft>
                <a:spcPct val="0"/>
              </a:spcAft>
              <a:buChar char="-"/>
              <a:defRPr sz="1400">
                <a:solidFill>
                  <a:schemeClr val="tx1"/>
                </a:solidFill>
                <a:latin typeface="+mn-lt"/>
              </a:defRPr>
            </a:lvl8pPr>
            <a:lvl9pPr marL="3854450" indent="-223838" algn="l" defTabSz="900113" rtl="0" fontAlgn="base">
              <a:spcBef>
                <a:spcPct val="20000"/>
              </a:spcBef>
              <a:spcAft>
                <a:spcPct val="0"/>
              </a:spcAft>
              <a:buChar char="-"/>
              <a:defRPr sz="1400">
                <a:solidFill>
                  <a:schemeClr val="tx1"/>
                </a:solidFill>
                <a:latin typeface="+mn-lt"/>
              </a:defRPr>
            </a:lvl9pPr>
          </a:lstStyle>
          <a:p>
            <a:pPr marL="0" indent="0" eaLnBrk="1" hangingPunct="1">
              <a:defRPr/>
            </a:pPr>
            <a:r>
              <a:rPr lang="en-US" altLang="de-DE" kern="0">
                <a:latin typeface="+mj-lt"/>
              </a:rPr>
              <a:t>Annual turnover of participants 2016 in EUR million</a:t>
            </a:r>
          </a:p>
        </p:txBody>
      </p:sp>
      <p:sp>
        <p:nvSpPr>
          <p:cNvPr id="30726" name="Textfeld 2">
            <a:extLst>
              <a:ext uri="{FF2B5EF4-FFF2-40B4-BE49-F238E27FC236}">
                <a16:creationId xmlns:a16="http://schemas.microsoft.com/office/drawing/2014/main" id="{C5E7ACCC-3FB9-4358-B415-B328A57177F9}"/>
              </a:ext>
            </a:extLst>
          </p:cNvPr>
          <p:cNvSpPr txBox="1">
            <a:spLocks noChangeArrowheads="1"/>
          </p:cNvSpPr>
          <p:nvPr/>
        </p:nvSpPr>
        <p:spPr bwMode="auto">
          <a:xfrm>
            <a:off x="3932238" y="3419475"/>
            <a:ext cx="1079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de-DE" altLang="en-US" sz="2400" b="0">
                <a:solidFill>
                  <a:schemeClr val="bg1"/>
                </a:solidFill>
              </a:rPr>
              <a:t>12%</a:t>
            </a:r>
          </a:p>
        </p:txBody>
      </p:sp>
      <p:graphicFrame>
        <p:nvGraphicFramePr>
          <p:cNvPr id="9" name="Chart 8">
            <a:extLst>
              <a:ext uri="{FF2B5EF4-FFF2-40B4-BE49-F238E27FC236}">
                <a16:creationId xmlns:a16="http://schemas.microsoft.com/office/drawing/2014/main" id="{F79C37F6-6DA3-48D1-A8EF-ECF1CB7C4CFA}"/>
              </a:ext>
            </a:extLst>
          </p:cNvPr>
          <p:cNvGraphicFramePr>
            <a:graphicFrameLocks/>
          </p:cNvGraphicFramePr>
          <p:nvPr/>
        </p:nvGraphicFramePr>
        <p:xfrm>
          <a:off x="1087463" y="1618928"/>
          <a:ext cx="8208912" cy="5004556"/>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B57BDC-79A8-4741-946E-D3B545D3E763}"/>
              </a:ext>
            </a:extLst>
          </p:cNvPr>
          <p:cNvSpPr/>
          <p:nvPr/>
        </p:nvSpPr>
        <p:spPr>
          <a:xfrm>
            <a:off x="661988" y="679450"/>
            <a:ext cx="9299575" cy="461963"/>
          </a:xfrm>
          <a:prstGeom prst="rect">
            <a:avLst/>
          </a:prstGeom>
        </p:spPr>
        <p:txBody>
          <a:bodyPr wrap="none">
            <a:spAutoFit/>
          </a:bodyPr>
          <a:lstStyle/>
          <a:p>
            <a:pPr>
              <a:defRPr/>
            </a:pPr>
            <a:r>
              <a:rPr lang="en-GB" sz="2400">
                <a:solidFill>
                  <a:schemeClr val="tx2"/>
                </a:solidFill>
                <a:latin typeface="+mj-lt"/>
              </a:rPr>
              <a:t>The survey has a good representation across industry sectors</a:t>
            </a:r>
          </a:p>
        </p:txBody>
      </p:sp>
      <p:graphicFrame>
        <p:nvGraphicFramePr>
          <p:cNvPr id="3" name="Chart 2">
            <a:extLst>
              <a:ext uri="{FF2B5EF4-FFF2-40B4-BE49-F238E27FC236}">
                <a16:creationId xmlns:a16="http://schemas.microsoft.com/office/drawing/2014/main" id="{667C5A83-5D43-4DA4-A7BE-106696F9CF7B}"/>
              </a:ext>
            </a:extLst>
          </p:cNvPr>
          <p:cNvGraphicFramePr>
            <a:graphicFrameLocks/>
          </p:cNvGraphicFramePr>
          <p:nvPr/>
        </p:nvGraphicFramePr>
        <p:xfrm>
          <a:off x="583407" y="1366900"/>
          <a:ext cx="9433048" cy="50765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325620-D8A7-4B29-BA5B-A3D00381DAD7}"/>
              </a:ext>
            </a:extLst>
          </p:cNvPr>
          <p:cNvSpPr txBox="1">
            <a:spLocks noChangeArrowheads="1"/>
          </p:cNvSpPr>
          <p:nvPr/>
        </p:nvSpPr>
        <p:spPr>
          <a:xfrm>
            <a:off x="558800" y="719138"/>
            <a:ext cx="9145588" cy="460375"/>
          </a:xfrm>
          <a:prstGeom prst="rect">
            <a:avLst/>
          </a:prstGeom>
        </p:spPr>
        <p:txBody>
          <a:bodyPr/>
          <a:lstStyle>
            <a:lvl1pPr algn="l" defTabSz="900113" rtl="0" eaLnBrk="0" fontAlgn="base" hangingPunct="0">
              <a:spcBef>
                <a:spcPct val="0"/>
              </a:spcBef>
              <a:spcAft>
                <a:spcPct val="0"/>
              </a:spcAft>
              <a:defRPr sz="2400" b="1">
                <a:solidFill>
                  <a:schemeClr val="tx2"/>
                </a:solidFill>
                <a:latin typeface="+mj-lt"/>
                <a:ea typeface="+mj-ea"/>
                <a:cs typeface="+mj-cs"/>
              </a:defRPr>
            </a:lvl1pPr>
            <a:lvl2pPr algn="l" defTabSz="900113" rtl="0" eaLnBrk="0" fontAlgn="base" hangingPunct="0">
              <a:spcBef>
                <a:spcPct val="0"/>
              </a:spcBef>
              <a:spcAft>
                <a:spcPct val="0"/>
              </a:spcAft>
              <a:defRPr sz="2400" b="1">
                <a:solidFill>
                  <a:schemeClr val="tx2"/>
                </a:solidFill>
                <a:latin typeface="Arial" pitchFamily="34" charset="0"/>
              </a:defRPr>
            </a:lvl2pPr>
            <a:lvl3pPr algn="l" defTabSz="900113" rtl="0" eaLnBrk="0" fontAlgn="base" hangingPunct="0">
              <a:spcBef>
                <a:spcPct val="0"/>
              </a:spcBef>
              <a:spcAft>
                <a:spcPct val="0"/>
              </a:spcAft>
              <a:defRPr sz="2400" b="1">
                <a:solidFill>
                  <a:schemeClr val="tx2"/>
                </a:solidFill>
                <a:latin typeface="Arial" pitchFamily="34" charset="0"/>
              </a:defRPr>
            </a:lvl3pPr>
            <a:lvl4pPr algn="l" defTabSz="900113" rtl="0" eaLnBrk="0" fontAlgn="base" hangingPunct="0">
              <a:spcBef>
                <a:spcPct val="0"/>
              </a:spcBef>
              <a:spcAft>
                <a:spcPct val="0"/>
              </a:spcAft>
              <a:defRPr sz="2400" b="1">
                <a:solidFill>
                  <a:schemeClr val="tx2"/>
                </a:solidFill>
                <a:latin typeface="Arial" pitchFamily="34" charset="0"/>
              </a:defRPr>
            </a:lvl4pPr>
            <a:lvl5pPr algn="l" defTabSz="900113" rtl="0" eaLnBrk="0" fontAlgn="base" hangingPunct="0">
              <a:spcBef>
                <a:spcPct val="0"/>
              </a:spcBef>
              <a:spcAft>
                <a:spcPct val="0"/>
              </a:spcAft>
              <a:defRPr sz="2400" b="1">
                <a:solidFill>
                  <a:schemeClr val="tx2"/>
                </a:solidFill>
                <a:latin typeface="Arial" pitchFamily="34" charset="0"/>
              </a:defRPr>
            </a:lvl5pPr>
            <a:lvl6pPr marL="457200" algn="l" defTabSz="900113" rtl="0" fontAlgn="base">
              <a:spcBef>
                <a:spcPct val="0"/>
              </a:spcBef>
              <a:spcAft>
                <a:spcPct val="0"/>
              </a:spcAft>
              <a:defRPr sz="2400" b="1">
                <a:solidFill>
                  <a:schemeClr val="tx2"/>
                </a:solidFill>
                <a:latin typeface="Arial" pitchFamily="34" charset="0"/>
              </a:defRPr>
            </a:lvl6pPr>
            <a:lvl7pPr marL="914400" algn="l" defTabSz="900113" rtl="0" fontAlgn="base">
              <a:spcBef>
                <a:spcPct val="0"/>
              </a:spcBef>
              <a:spcAft>
                <a:spcPct val="0"/>
              </a:spcAft>
              <a:defRPr sz="2400" b="1">
                <a:solidFill>
                  <a:schemeClr val="tx2"/>
                </a:solidFill>
                <a:latin typeface="Arial" pitchFamily="34" charset="0"/>
              </a:defRPr>
            </a:lvl7pPr>
            <a:lvl8pPr marL="1371600" algn="l" defTabSz="900113" rtl="0" fontAlgn="base">
              <a:spcBef>
                <a:spcPct val="0"/>
              </a:spcBef>
              <a:spcAft>
                <a:spcPct val="0"/>
              </a:spcAft>
              <a:defRPr sz="2400" b="1">
                <a:solidFill>
                  <a:schemeClr val="tx2"/>
                </a:solidFill>
                <a:latin typeface="Arial" pitchFamily="34" charset="0"/>
              </a:defRPr>
            </a:lvl8pPr>
            <a:lvl9pPr marL="1828800" algn="l" defTabSz="900113" rtl="0" fontAlgn="base">
              <a:spcBef>
                <a:spcPct val="0"/>
              </a:spcBef>
              <a:spcAft>
                <a:spcPct val="0"/>
              </a:spcAft>
              <a:defRPr sz="2400" b="1">
                <a:solidFill>
                  <a:schemeClr val="tx2"/>
                </a:solidFill>
                <a:latin typeface="Arial" pitchFamily="34" charset="0"/>
              </a:defRPr>
            </a:lvl9pPr>
          </a:lstStyle>
          <a:p>
            <a:pPr>
              <a:defRPr/>
            </a:pPr>
            <a:r>
              <a:rPr lang="en-US" altLang="de-DE" kern="0"/>
              <a:t>3.  Leadership and commitment to quality</a:t>
            </a:r>
          </a:p>
        </p:txBody>
      </p:sp>
      <p:sp>
        <p:nvSpPr>
          <p:cNvPr id="4" name="Rectangle 3">
            <a:extLst>
              <a:ext uri="{FF2B5EF4-FFF2-40B4-BE49-F238E27FC236}">
                <a16:creationId xmlns:a16="http://schemas.microsoft.com/office/drawing/2014/main" id="{285806E3-CB63-4361-8EE6-7AD110932DF3}"/>
              </a:ext>
            </a:extLst>
          </p:cNvPr>
          <p:cNvSpPr/>
          <p:nvPr/>
        </p:nvSpPr>
        <p:spPr>
          <a:xfrm>
            <a:off x="695325" y="1906588"/>
            <a:ext cx="8993188" cy="3785652"/>
          </a:xfrm>
          <a:prstGeom prst="rect">
            <a:avLst/>
          </a:prstGeom>
        </p:spPr>
        <p:txBody>
          <a:bodyPr>
            <a:spAutoFit/>
          </a:bodyPr>
          <a:lstStyle/>
          <a:p>
            <a:pPr marL="342900" indent="-342900">
              <a:buFont typeface="Arial" panose="020B0604020202020204" pitchFamily="34" charset="0"/>
              <a:buChar char="•"/>
              <a:defRPr/>
            </a:pPr>
            <a:r>
              <a:rPr lang="en-US" sz="1600" b="0"/>
              <a:t>The CEOs of most companies were reported both to demonstrate clear leadership and commitment to quality AND to have a clear vision and strategy which includes quality (no significant difference between the two).</a:t>
            </a:r>
          </a:p>
          <a:p>
            <a:pPr marL="342900" indent="-342900">
              <a:buFont typeface="Arial" panose="020B0604020202020204" pitchFamily="34" charset="0"/>
              <a:buChar char="•"/>
              <a:defRPr/>
            </a:pPr>
            <a:endParaRPr lang="en-US" sz="1600" b="0"/>
          </a:p>
          <a:p>
            <a:pPr marL="342900" indent="-342900">
              <a:buFont typeface="Arial" panose="020B0604020202020204" pitchFamily="34" charset="0"/>
              <a:buChar char="•"/>
              <a:defRPr/>
            </a:pPr>
            <a:r>
              <a:rPr lang="en-US" sz="1600" b="0"/>
              <a:t>However, respondents reported that </a:t>
            </a:r>
            <a:r>
              <a:rPr lang="en-US" sz="1600"/>
              <a:t>CEOs were overall poorer in </a:t>
            </a:r>
            <a:r>
              <a:rPr lang="en-GB" sz="1600"/>
              <a:t>ensuring that quality policies are aligned with the company strategy (significant difference)</a:t>
            </a:r>
            <a:r>
              <a:rPr lang="en-GB" sz="1600" b="0"/>
              <a:t>. </a:t>
            </a:r>
          </a:p>
          <a:p>
            <a:pPr lvl="1">
              <a:defRPr/>
            </a:pPr>
            <a:br>
              <a:rPr lang="en-US" altLang="de-DE" sz="1600" b="0"/>
            </a:br>
            <a:endParaRPr lang="en-US" sz="1600" b="0"/>
          </a:p>
          <a:p>
            <a:pPr marL="342900" indent="-342900">
              <a:buFont typeface="Arial" panose="020B0604020202020204" pitchFamily="34" charset="0"/>
              <a:buChar char="•"/>
              <a:defRPr/>
            </a:pPr>
            <a:r>
              <a:rPr lang="en-US" altLang="de-DE" sz="1600" b="0"/>
              <a:t>Although the executive teams support continuous improvement</a:t>
            </a:r>
            <a:r>
              <a:rPr lang="en-GB" sz="1600" b="0"/>
              <a:t> throughout the company and supply chain</a:t>
            </a:r>
            <a:r>
              <a:rPr lang="en-US" altLang="de-DE" sz="1600" b="0"/>
              <a:t> in nearly 80% of companies, only two thirds of executive teams ensure that there is a well developed knowledge of quality tools throughout the company (significant difference).</a:t>
            </a:r>
          </a:p>
          <a:p>
            <a:pPr marL="342900" indent="-342900">
              <a:buFont typeface="Arial" panose="020B0604020202020204" pitchFamily="34" charset="0"/>
              <a:buChar char="•"/>
              <a:defRPr/>
            </a:pPr>
            <a:endParaRPr lang="en-US" altLang="de-DE" sz="1600" b="0"/>
          </a:p>
          <a:p>
            <a:pPr marL="342900" indent="-342900">
              <a:buFont typeface="Arial" panose="020B0604020202020204" pitchFamily="34" charset="0"/>
              <a:buChar char="•"/>
              <a:defRPr/>
            </a:pPr>
            <a:r>
              <a:rPr lang="en-US" altLang="de-DE" sz="1600" b="0"/>
              <a:t>Nearly a quarter of responding companies report quality related costs at between 2 - 5% of revenue, with some poorer performers reporting quality related costs as higher than 5%.</a:t>
            </a:r>
          </a:p>
          <a:p>
            <a:pPr>
              <a:defRPr/>
            </a:pPr>
            <a:endParaRPr lang="en-US" sz="16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D610A663-02F8-401D-A497-75CD70EFE5FB}"/>
              </a:ext>
            </a:extLst>
          </p:cNvPr>
          <p:cNvGraphicFramePr>
            <a:graphicFrameLocks/>
          </p:cNvGraphicFramePr>
          <p:nvPr>
            <p:extLst>
              <p:ext uri="{D42A27DB-BD31-4B8C-83A1-F6EECF244321}">
                <p14:modId xmlns:p14="http://schemas.microsoft.com/office/powerpoint/2010/main" val="2467603220"/>
              </p:ext>
            </p:extLst>
          </p:nvPr>
        </p:nvGraphicFramePr>
        <p:xfrm>
          <a:off x="1474833" y="571587"/>
          <a:ext cx="6816725" cy="5448300"/>
        </p:xfrm>
        <a:graphic>
          <a:graphicData uri="http://schemas.openxmlformats.org/drawingml/2006/chart">
            <c:chart xmlns:c="http://schemas.openxmlformats.org/drawingml/2006/chart" xmlns:r="http://schemas.openxmlformats.org/officeDocument/2006/relationships" r:id="rId3"/>
          </a:graphicData>
        </a:graphic>
      </p:graphicFrame>
      <p:pic>
        <p:nvPicPr>
          <p:cNvPr id="19" name="Picture 1">
            <a:extLst>
              <a:ext uri="{FF2B5EF4-FFF2-40B4-BE49-F238E27FC236}">
                <a16:creationId xmlns:a16="http://schemas.microsoft.com/office/drawing/2014/main" id="{C2A10B60-86E6-4E15-85FF-CBFBAD7C7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0331" y="4946692"/>
            <a:ext cx="2422525" cy="194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0E4B3ABB-55B7-4822-AA0F-6B740ED7D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2504" y="2520402"/>
            <a:ext cx="2033179" cy="203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a:extLst>
              <a:ext uri="{FF2B5EF4-FFF2-40B4-BE49-F238E27FC236}">
                <a16:creationId xmlns:a16="http://schemas.microsoft.com/office/drawing/2014/main" id="{039C2297-828B-4A79-A29C-AAD7C09C4A3C}"/>
              </a:ext>
            </a:extLst>
          </p:cNvPr>
          <p:cNvSpPr>
            <a:spLocks noGrp="1" noChangeArrowheads="1"/>
          </p:cNvSpPr>
          <p:nvPr>
            <p:ph type="title"/>
          </p:nvPr>
        </p:nvSpPr>
        <p:spPr>
          <a:xfrm>
            <a:off x="828675" y="103188"/>
            <a:ext cx="5984875" cy="460375"/>
          </a:xfrm>
          <a:ln w="79375">
            <a:solidFill>
              <a:schemeClr val="accent3">
                <a:lumMod val="75000"/>
              </a:schemeClr>
            </a:solidFill>
          </a:ln>
        </p:spPr>
        <p:txBody>
          <a:bodyPr/>
          <a:lstStyle/>
          <a:p>
            <a:pPr algn="ctr">
              <a:defRPr/>
            </a:pPr>
            <a:r>
              <a:rPr lang="en-US" altLang="de-DE"/>
              <a:t>Leadership and Quality: The Responses</a:t>
            </a:r>
          </a:p>
        </p:txBody>
      </p:sp>
      <p:pic>
        <p:nvPicPr>
          <p:cNvPr id="34823" name="Object 2">
            <a:extLst>
              <a:ext uri="{FF2B5EF4-FFF2-40B4-BE49-F238E27FC236}">
                <a16:creationId xmlns:a16="http://schemas.microsoft.com/office/drawing/2014/main" id="{B8DF34F3-56AF-42EB-850F-1E7053537E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1930"/>
          <a:stretch>
            <a:fillRect/>
          </a:stretch>
        </p:blipFill>
        <p:spPr bwMode="auto">
          <a:xfrm>
            <a:off x="553835" y="5918199"/>
            <a:ext cx="30416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Object 2">
            <a:extLst>
              <a:ext uri="{FF2B5EF4-FFF2-40B4-BE49-F238E27FC236}">
                <a16:creationId xmlns:a16="http://schemas.microsoft.com/office/drawing/2014/main" id="{15117B56-5EB9-4C57-A51D-F2B1B6A84B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340" y="946826"/>
            <a:ext cx="3669439"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TextBox 14">
            <a:extLst>
              <a:ext uri="{FF2B5EF4-FFF2-40B4-BE49-F238E27FC236}">
                <a16:creationId xmlns:a16="http://schemas.microsoft.com/office/drawing/2014/main" id="{3B1C31DD-4592-456F-94F8-AB3C590B7D76}"/>
              </a:ext>
            </a:extLst>
          </p:cNvPr>
          <p:cNvSpPr txBox="1">
            <a:spLocks noChangeArrowheads="1"/>
          </p:cNvSpPr>
          <p:nvPr/>
        </p:nvSpPr>
        <p:spPr bwMode="auto">
          <a:xfrm>
            <a:off x="5192713" y="3743325"/>
            <a:ext cx="936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en-GB" altLang="en-US" sz="1000" b="0" i="1">
                <a:solidFill>
                  <a:srgbClr val="000000"/>
                </a:solidFill>
                <a:latin typeface="Calibri" panose="020F0502020204030204" pitchFamily="34" charset="0"/>
              </a:rPr>
              <a:t>Strongly agree</a:t>
            </a:r>
          </a:p>
        </p:txBody>
      </p:sp>
      <p:sp>
        <p:nvSpPr>
          <p:cNvPr id="34831" name="TextBox 15">
            <a:extLst>
              <a:ext uri="{FF2B5EF4-FFF2-40B4-BE49-F238E27FC236}">
                <a16:creationId xmlns:a16="http://schemas.microsoft.com/office/drawing/2014/main" id="{87BF19FA-37B4-4534-8684-1A360E5AD9D6}"/>
              </a:ext>
            </a:extLst>
          </p:cNvPr>
          <p:cNvSpPr txBox="1">
            <a:spLocks noChangeArrowheads="1"/>
          </p:cNvSpPr>
          <p:nvPr/>
        </p:nvSpPr>
        <p:spPr bwMode="auto">
          <a:xfrm>
            <a:off x="6056313" y="4135438"/>
            <a:ext cx="1082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en-GB" altLang="en-US" sz="1000" b="0" i="1">
                <a:solidFill>
                  <a:srgbClr val="000000"/>
                </a:solidFill>
                <a:latin typeface="Calibri" panose="020F0502020204030204" pitchFamily="34" charset="0"/>
              </a:rPr>
              <a:t>Strongly disagree</a:t>
            </a:r>
          </a:p>
        </p:txBody>
      </p:sp>
      <p:pic>
        <p:nvPicPr>
          <p:cNvPr id="16" name="Picture 1">
            <a:extLst>
              <a:ext uri="{FF2B5EF4-FFF2-40B4-BE49-F238E27FC236}">
                <a16:creationId xmlns:a16="http://schemas.microsoft.com/office/drawing/2014/main" id="{5F16AFD9-8E6B-49A6-A340-DED87A9398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2119" y="167182"/>
            <a:ext cx="2951162" cy="228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0E378A5A-B09D-40DC-A9C1-DEE61466E7FC}"/>
              </a:ext>
            </a:extLst>
          </p:cNvPr>
          <p:cNvCxnSpPr>
            <a:cxnSpLocks/>
          </p:cNvCxnSpPr>
          <p:nvPr/>
        </p:nvCxnSpPr>
        <p:spPr bwMode="auto">
          <a:xfrm flipV="1">
            <a:off x="5803987" y="1438908"/>
            <a:ext cx="1116124" cy="552493"/>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8" name="Straight Arrow Connector 7">
            <a:extLst>
              <a:ext uri="{FF2B5EF4-FFF2-40B4-BE49-F238E27FC236}">
                <a16:creationId xmlns:a16="http://schemas.microsoft.com/office/drawing/2014/main" id="{626BF210-0029-469D-AAD6-DB9C3D1D16FD}"/>
              </a:ext>
            </a:extLst>
          </p:cNvPr>
          <p:cNvCxnSpPr>
            <a:cxnSpLocks/>
          </p:cNvCxnSpPr>
          <p:nvPr/>
        </p:nvCxnSpPr>
        <p:spPr bwMode="auto">
          <a:xfrm flipV="1">
            <a:off x="7710372" y="3134753"/>
            <a:ext cx="532132" cy="160984"/>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543E16D6-A1F0-4C61-B563-A7E99C1C6AF8}"/>
              </a:ext>
            </a:extLst>
          </p:cNvPr>
          <p:cNvCxnSpPr>
            <a:cxnSpLocks/>
          </p:cNvCxnSpPr>
          <p:nvPr/>
        </p:nvCxnSpPr>
        <p:spPr bwMode="auto">
          <a:xfrm>
            <a:off x="7138988" y="5572633"/>
            <a:ext cx="527342" cy="463070"/>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67C5E941-EEAC-4176-B9D2-BA495D8EFD0C}"/>
              </a:ext>
            </a:extLst>
          </p:cNvPr>
          <p:cNvCxnSpPr>
            <a:cxnSpLocks/>
          </p:cNvCxnSpPr>
          <p:nvPr/>
        </p:nvCxnSpPr>
        <p:spPr bwMode="auto">
          <a:xfrm flipH="1">
            <a:off x="1843548" y="5703438"/>
            <a:ext cx="623851" cy="341236"/>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364AEEFE-D1CB-4213-B102-9A786E300461}"/>
              </a:ext>
            </a:extLst>
          </p:cNvPr>
          <p:cNvCxnSpPr>
            <a:cxnSpLocks/>
          </p:cNvCxnSpPr>
          <p:nvPr/>
        </p:nvCxnSpPr>
        <p:spPr bwMode="auto">
          <a:xfrm flipH="1" flipV="1">
            <a:off x="1267483" y="3080119"/>
            <a:ext cx="442292" cy="365668"/>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kt 16" hidden="1">
            <a:extLst>
              <a:ext uri="{FF2B5EF4-FFF2-40B4-BE49-F238E27FC236}">
                <a16:creationId xmlns:a16="http://schemas.microsoft.com/office/drawing/2014/main" id="{F43AAB32-2D11-4389-B0B2-A26374F589DB}"/>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9" name="think-cell Folie" r:id="rId6" imgW="360" imgH="360" progId="TCLayout.ActiveDocument.1">
                  <p:embed/>
                </p:oleObj>
              </mc:Choice>
              <mc:Fallback>
                <p:oleObj name="think-cell Folie" r:id="rId6" imgW="360" imgH="360" progId="TCLayout.ActiveDocument.1">
                  <p:embed/>
                  <p:pic>
                    <p:nvPicPr>
                      <p:cNvPr id="49154" name="Objekt 16" hidden="1">
                        <a:extLst>
                          <a:ext uri="{FF2B5EF4-FFF2-40B4-BE49-F238E27FC236}">
                            <a16:creationId xmlns:a16="http://schemas.microsoft.com/office/drawing/2014/main" id="{F43AAB32-2D11-4389-B0B2-A26374F589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5" name="Rechteck 15" hidden="1">
            <a:extLst>
              <a:ext uri="{FF2B5EF4-FFF2-40B4-BE49-F238E27FC236}">
                <a16:creationId xmlns:a16="http://schemas.microsoft.com/office/drawing/2014/main" id="{8C09F1C3-CC66-41E8-938E-24D4C5C633BE}"/>
              </a:ext>
            </a:extLst>
          </p:cNvPr>
          <p:cNvSpPr>
            <a:spLocks noChangeArrowheads="1"/>
          </p:cNvSpPr>
          <p:nvPr>
            <p:custDataLst>
              <p:tags r:id="rId3"/>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de-DE" altLang="de-DE" sz="1400" b="0">
              <a:sym typeface="Arial" panose="020B0604020202020204" pitchFamily="34" charset="0"/>
            </a:endParaRPr>
          </a:p>
        </p:txBody>
      </p:sp>
      <p:sp>
        <p:nvSpPr>
          <p:cNvPr id="49156" name="Titel 1">
            <a:extLst>
              <a:ext uri="{FF2B5EF4-FFF2-40B4-BE49-F238E27FC236}">
                <a16:creationId xmlns:a16="http://schemas.microsoft.com/office/drawing/2014/main" id="{CFB14D6A-D674-47C0-81D7-AC9C478FF34F}"/>
              </a:ext>
            </a:extLst>
          </p:cNvPr>
          <p:cNvSpPr>
            <a:spLocks noGrp="1" noChangeArrowheads="1"/>
          </p:cNvSpPr>
          <p:nvPr>
            <p:ph type="title"/>
          </p:nvPr>
        </p:nvSpPr>
        <p:spPr>
          <a:xfrm>
            <a:off x="581025" y="465138"/>
            <a:ext cx="9145588" cy="830262"/>
          </a:xfrm>
        </p:spPr>
        <p:txBody>
          <a:bodyPr/>
          <a:lstStyle/>
          <a:p>
            <a:r>
              <a:rPr lang="en-US" altLang="de-DE"/>
              <a:t>Most companies use multiple KPIs to measure and evaluate the cost of quality</a:t>
            </a:r>
          </a:p>
        </p:txBody>
      </p:sp>
      <p:graphicFrame>
        <p:nvGraphicFramePr>
          <p:cNvPr id="7" name="Chart 6">
            <a:extLst>
              <a:ext uri="{FF2B5EF4-FFF2-40B4-BE49-F238E27FC236}">
                <a16:creationId xmlns:a16="http://schemas.microsoft.com/office/drawing/2014/main" id="{481AF3C4-531D-4E98-8BA7-7458133D5151}"/>
              </a:ext>
            </a:extLst>
          </p:cNvPr>
          <p:cNvGraphicFramePr>
            <a:graphicFrameLocks/>
          </p:cNvGraphicFramePr>
          <p:nvPr>
            <p:extLst>
              <p:ext uri="{D42A27DB-BD31-4B8C-83A1-F6EECF244321}">
                <p14:modId xmlns:p14="http://schemas.microsoft.com/office/powerpoint/2010/main" val="2997812483"/>
              </p:ext>
            </p:extLst>
          </p:nvPr>
        </p:nvGraphicFramePr>
        <p:xfrm>
          <a:off x="581819" y="1402904"/>
          <a:ext cx="9400370" cy="5128181"/>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3354172149"/>
              </p:ext>
            </p:extLst>
          </p:nvPr>
        </p:nvGraphicFramePr>
        <p:xfrm>
          <a:off x="557018" y="1605480"/>
          <a:ext cx="9099397" cy="46219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203" name="Objekt 16" hidden="1">
            <a:extLst>
              <a:ext uri="{FF2B5EF4-FFF2-40B4-BE49-F238E27FC236}">
                <a16:creationId xmlns:a16="http://schemas.microsoft.com/office/drawing/2014/main" id="{7D1F0F5A-180A-4F92-98AA-CFD80C08555A}"/>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3" name="think-cell Folie" r:id="rId7" imgW="360" imgH="360" progId="TCLayout.ActiveDocument.1">
                  <p:embed/>
                </p:oleObj>
              </mc:Choice>
              <mc:Fallback>
                <p:oleObj name="think-cell Folie" r:id="rId7" imgW="360" imgH="360" progId="TCLayout.ActiveDocument.1">
                  <p:embed/>
                  <p:pic>
                    <p:nvPicPr>
                      <p:cNvPr id="51203" name="Objekt 16" hidden="1">
                        <a:extLst>
                          <a:ext uri="{FF2B5EF4-FFF2-40B4-BE49-F238E27FC236}">
                            <a16:creationId xmlns:a16="http://schemas.microsoft.com/office/drawing/2014/main" id="{7D1F0F5A-180A-4F92-98AA-CFD80C0855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4" name="Rechteck 15" hidden="1">
            <a:extLst>
              <a:ext uri="{FF2B5EF4-FFF2-40B4-BE49-F238E27FC236}">
                <a16:creationId xmlns:a16="http://schemas.microsoft.com/office/drawing/2014/main" id="{D3B9A8AB-561C-40F2-9F74-1B3ADA28EE2D}"/>
              </a:ext>
            </a:extLst>
          </p:cNvPr>
          <p:cNvSpPr>
            <a:spLocks noChangeArrowheads="1"/>
          </p:cNvSpPr>
          <p:nvPr>
            <p:custDataLst>
              <p:tags r:id="rId3"/>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de-DE" altLang="de-DE" sz="1400" b="0">
              <a:sym typeface="Arial" panose="020B0604020202020204" pitchFamily="34" charset="0"/>
            </a:endParaRPr>
          </a:p>
        </p:txBody>
      </p:sp>
      <p:sp>
        <p:nvSpPr>
          <p:cNvPr id="51205" name="Titel 1">
            <a:extLst>
              <a:ext uri="{FF2B5EF4-FFF2-40B4-BE49-F238E27FC236}">
                <a16:creationId xmlns:a16="http://schemas.microsoft.com/office/drawing/2014/main" id="{507DC7DF-3BFE-4B53-8214-51186EB4147E}"/>
              </a:ext>
            </a:extLst>
          </p:cNvPr>
          <p:cNvSpPr>
            <a:spLocks noGrp="1" noChangeArrowheads="1"/>
          </p:cNvSpPr>
          <p:nvPr>
            <p:ph type="title"/>
          </p:nvPr>
        </p:nvSpPr>
        <p:spPr>
          <a:xfrm>
            <a:off x="557213" y="488950"/>
            <a:ext cx="9351962" cy="706438"/>
          </a:xfrm>
        </p:spPr>
        <p:txBody>
          <a:bodyPr/>
          <a:lstStyle/>
          <a:p>
            <a:r>
              <a:rPr lang="en-US" altLang="de-DE" sz="2000"/>
              <a:t>A fifth of respondents report quality related costs at 2 - 5% of revenue, but nearly 30% reported it higher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325620-D8A7-4B29-BA5B-A3D00381DAD7}"/>
              </a:ext>
            </a:extLst>
          </p:cNvPr>
          <p:cNvSpPr txBox="1">
            <a:spLocks noChangeArrowheads="1"/>
          </p:cNvSpPr>
          <p:nvPr/>
        </p:nvSpPr>
        <p:spPr>
          <a:xfrm>
            <a:off x="547688" y="719138"/>
            <a:ext cx="9145587" cy="460375"/>
          </a:xfrm>
          <a:prstGeom prst="rect">
            <a:avLst/>
          </a:prstGeom>
        </p:spPr>
        <p:txBody>
          <a:bodyPr/>
          <a:lstStyle>
            <a:lvl1pPr algn="l" defTabSz="900113" rtl="0" eaLnBrk="0" fontAlgn="base" hangingPunct="0">
              <a:spcBef>
                <a:spcPct val="0"/>
              </a:spcBef>
              <a:spcAft>
                <a:spcPct val="0"/>
              </a:spcAft>
              <a:defRPr sz="2400" b="1">
                <a:solidFill>
                  <a:schemeClr val="tx2"/>
                </a:solidFill>
                <a:latin typeface="+mj-lt"/>
                <a:ea typeface="+mj-ea"/>
                <a:cs typeface="+mj-cs"/>
              </a:defRPr>
            </a:lvl1pPr>
            <a:lvl2pPr algn="l" defTabSz="900113" rtl="0" eaLnBrk="0" fontAlgn="base" hangingPunct="0">
              <a:spcBef>
                <a:spcPct val="0"/>
              </a:spcBef>
              <a:spcAft>
                <a:spcPct val="0"/>
              </a:spcAft>
              <a:defRPr sz="2400" b="1">
                <a:solidFill>
                  <a:schemeClr val="tx2"/>
                </a:solidFill>
                <a:latin typeface="Arial" pitchFamily="34" charset="0"/>
              </a:defRPr>
            </a:lvl2pPr>
            <a:lvl3pPr algn="l" defTabSz="900113" rtl="0" eaLnBrk="0" fontAlgn="base" hangingPunct="0">
              <a:spcBef>
                <a:spcPct val="0"/>
              </a:spcBef>
              <a:spcAft>
                <a:spcPct val="0"/>
              </a:spcAft>
              <a:defRPr sz="2400" b="1">
                <a:solidFill>
                  <a:schemeClr val="tx2"/>
                </a:solidFill>
                <a:latin typeface="Arial" pitchFamily="34" charset="0"/>
              </a:defRPr>
            </a:lvl3pPr>
            <a:lvl4pPr algn="l" defTabSz="900113" rtl="0" eaLnBrk="0" fontAlgn="base" hangingPunct="0">
              <a:spcBef>
                <a:spcPct val="0"/>
              </a:spcBef>
              <a:spcAft>
                <a:spcPct val="0"/>
              </a:spcAft>
              <a:defRPr sz="2400" b="1">
                <a:solidFill>
                  <a:schemeClr val="tx2"/>
                </a:solidFill>
                <a:latin typeface="Arial" pitchFamily="34" charset="0"/>
              </a:defRPr>
            </a:lvl4pPr>
            <a:lvl5pPr algn="l" defTabSz="900113" rtl="0" eaLnBrk="0" fontAlgn="base" hangingPunct="0">
              <a:spcBef>
                <a:spcPct val="0"/>
              </a:spcBef>
              <a:spcAft>
                <a:spcPct val="0"/>
              </a:spcAft>
              <a:defRPr sz="2400" b="1">
                <a:solidFill>
                  <a:schemeClr val="tx2"/>
                </a:solidFill>
                <a:latin typeface="Arial" pitchFamily="34" charset="0"/>
              </a:defRPr>
            </a:lvl5pPr>
            <a:lvl6pPr marL="457200" algn="l" defTabSz="900113" rtl="0" fontAlgn="base">
              <a:spcBef>
                <a:spcPct val="0"/>
              </a:spcBef>
              <a:spcAft>
                <a:spcPct val="0"/>
              </a:spcAft>
              <a:defRPr sz="2400" b="1">
                <a:solidFill>
                  <a:schemeClr val="tx2"/>
                </a:solidFill>
                <a:latin typeface="Arial" pitchFamily="34" charset="0"/>
              </a:defRPr>
            </a:lvl6pPr>
            <a:lvl7pPr marL="914400" algn="l" defTabSz="900113" rtl="0" fontAlgn="base">
              <a:spcBef>
                <a:spcPct val="0"/>
              </a:spcBef>
              <a:spcAft>
                <a:spcPct val="0"/>
              </a:spcAft>
              <a:defRPr sz="2400" b="1">
                <a:solidFill>
                  <a:schemeClr val="tx2"/>
                </a:solidFill>
                <a:latin typeface="Arial" pitchFamily="34" charset="0"/>
              </a:defRPr>
            </a:lvl7pPr>
            <a:lvl8pPr marL="1371600" algn="l" defTabSz="900113" rtl="0" fontAlgn="base">
              <a:spcBef>
                <a:spcPct val="0"/>
              </a:spcBef>
              <a:spcAft>
                <a:spcPct val="0"/>
              </a:spcAft>
              <a:defRPr sz="2400" b="1">
                <a:solidFill>
                  <a:schemeClr val="tx2"/>
                </a:solidFill>
                <a:latin typeface="Arial" pitchFamily="34" charset="0"/>
              </a:defRPr>
            </a:lvl8pPr>
            <a:lvl9pPr marL="1828800" algn="l" defTabSz="900113" rtl="0" fontAlgn="base">
              <a:spcBef>
                <a:spcPct val="0"/>
              </a:spcBef>
              <a:spcAft>
                <a:spcPct val="0"/>
              </a:spcAft>
              <a:defRPr sz="2400" b="1">
                <a:solidFill>
                  <a:schemeClr val="tx2"/>
                </a:solidFill>
                <a:latin typeface="Arial" pitchFamily="34" charset="0"/>
              </a:defRPr>
            </a:lvl9pPr>
          </a:lstStyle>
          <a:p>
            <a:pPr>
              <a:defRPr/>
            </a:pPr>
            <a:r>
              <a:rPr lang="en-US" altLang="de-DE" kern="0"/>
              <a:t>4. Strategic Priority of Quality within the Company</a:t>
            </a:r>
          </a:p>
        </p:txBody>
      </p:sp>
      <p:sp>
        <p:nvSpPr>
          <p:cNvPr id="3" name="TextBox 2">
            <a:extLst>
              <a:ext uri="{FF2B5EF4-FFF2-40B4-BE49-F238E27FC236}">
                <a16:creationId xmlns:a16="http://schemas.microsoft.com/office/drawing/2014/main" id="{870E4F6C-9C33-4A01-9D1A-4087BB86448C}"/>
              </a:ext>
            </a:extLst>
          </p:cNvPr>
          <p:cNvSpPr txBox="1"/>
          <p:nvPr/>
        </p:nvSpPr>
        <p:spPr>
          <a:xfrm>
            <a:off x="403387" y="2050976"/>
            <a:ext cx="9701182" cy="4093428"/>
          </a:xfrm>
          <a:prstGeom prst="rect">
            <a:avLst/>
          </a:prstGeom>
          <a:noFill/>
        </p:spPr>
        <p:txBody>
          <a:bodyPr wrap="none">
            <a:spAutoFit/>
          </a:bodyPr>
          <a:lstStyle/>
          <a:p>
            <a:pPr marL="342900" indent="-342900">
              <a:buFont typeface="Arial" panose="020B0604020202020204" pitchFamily="34" charset="0"/>
              <a:buChar char="•"/>
              <a:defRPr/>
            </a:pPr>
            <a:r>
              <a:rPr lang="en-US" altLang="de-DE" sz="2000" b="0"/>
              <a:t>Two thirds of respondents said their CEO communicates </a:t>
            </a:r>
            <a:br>
              <a:rPr lang="en-US" altLang="de-DE" sz="2000" b="0"/>
            </a:br>
            <a:r>
              <a:rPr lang="en-US" altLang="de-DE" sz="2000" b="0"/>
              <a:t>the importance of conforming to quality management systems throughout </a:t>
            </a:r>
            <a:br>
              <a:rPr lang="en-US" altLang="de-DE" sz="2000" b="0"/>
            </a:br>
            <a:r>
              <a:rPr lang="en-US" altLang="de-DE" sz="2000" b="0"/>
              <a:t>the company and its supply chain</a:t>
            </a:r>
            <a:r>
              <a:rPr lang="en-US" altLang="de-DE" b="0"/>
              <a:t>.</a:t>
            </a:r>
            <a:br>
              <a:rPr lang="en-US" altLang="de-DE" sz="2000" b="0"/>
            </a:br>
            <a:endParaRPr lang="en-US" altLang="de-DE" sz="2000" b="0"/>
          </a:p>
          <a:p>
            <a:pPr marL="342900" indent="-342900">
              <a:buFont typeface="Arial" panose="020B0604020202020204" pitchFamily="34" charset="0"/>
              <a:buChar char="•"/>
              <a:defRPr/>
            </a:pPr>
            <a:r>
              <a:rPr lang="en-US" altLang="de-DE" sz="2000" b="0"/>
              <a:t>But 12% of respondents considered the reputation of quality management in </a:t>
            </a:r>
            <a:br>
              <a:rPr lang="en-US" altLang="de-DE" sz="2000" b="0"/>
            </a:br>
            <a:r>
              <a:rPr lang="en-US" altLang="de-DE" sz="2000" b="0"/>
              <a:t>their company to be low or very low and o</a:t>
            </a:r>
            <a:r>
              <a:rPr lang="en-US" sz="2000" b="0"/>
              <a:t>ne in ten companies </a:t>
            </a:r>
            <a:r>
              <a:rPr lang="en-US" altLang="de-DE" sz="2000" b="0"/>
              <a:t>said that </a:t>
            </a:r>
            <a:br>
              <a:rPr lang="en-US" altLang="de-DE" sz="2000" b="0"/>
            </a:br>
            <a:r>
              <a:rPr lang="en-US" altLang="de-DE" sz="2000" b="0"/>
              <a:t>quality was of low importance in the strategy and positioning of the company.</a:t>
            </a:r>
          </a:p>
          <a:p>
            <a:pPr marL="342900" indent="-342900">
              <a:buFont typeface="Arial" panose="020B0604020202020204" pitchFamily="34" charset="0"/>
              <a:buChar char="•"/>
              <a:defRPr/>
            </a:pPr>
            <a:endParaRPr lang="en-US" altLang="de-DE" sz="2000" b="0">
              <a:solidFill>
                <a:srgbClr val="FF0000"/>
              </a:solidFill>
            </a:endParaRPr>
          </a:p>
          <a:p>
            <a:pPr marL="342900" indent="-342900">
              <a:buFont typeface="Arial" panose="020B0604020202020204" pitchFamily="34" charset="0"/>
              <a:buChar char="•"/>
              <a:defRPr/>
            </a:pPr>
            <a:r>
              <a:rPr lang="en-US" altLang="de-DE" sz="2000" b="0"/>
              <a:t>More than one in four companies has no board or C-level executive responsible </a:t>
            </a:r>
            <a:br>
              <a:rPr lang="en-US" altLang="de-DE" sz="2000" b="0"/>
            </a:br>
            <a:r>
              <a:rPr lang="en-US" altLang="de-DE" sz="2000" b="0"/>
              <a:t>for either SCM or quality.</a:t>
            </a:r>
            <a:br>
              <a:rPr lang="en-US" sz="2000" b="0"/>
            </a:br>
            <a:endParaRPr lang="en-GB" sz="2000" b="0"/>
          </a:p>
          <a:p>
            <a:pPr>
              <a:defRPr/>
            </a:pPr>
            <a:br>
              <a:rPr lang="en-US" altLang="de-DE" sz="2000" b="0"/>
            </a:br>
            <a:endParaRPr lang="en-US" altLang="de-DE" sz="20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5">
            <a:extLst>
              <a:ext uri="{FF2B5EF4-FFF2-40B4-BE49-F238E27FC236}">
                <a16:creationId xmlns:a16="http://schemas.microsoft.com/office/drawing/2014/main" id="{ECBDF9B7-70D8-4241-B44A-6B69604B7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238" y="3263900"/>
            <a:ext cx="27336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13">
            <a:extLst>
              <a:ext uri="{FF2B5EF4-FFF2-40B4-BE49-F238E27FC236}">
                <a16:creationId xmlns:a16="http://schemas.microsoft.com/office/drawing/2014/main" id="{F6E402B9-26A9-4220-A694-990DA5D3C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275" y="765175"/>
            <a:ext cx="30384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1">
            <a:extLst>
              <a:ext uri="{FF2B5EF4-FFF2-40B4-BE49-F238E27FC236}">
                <a16:creationId xmlns:a16="http://schemas.microsoft.com/office/drawing/2014/main" id="{B403D529-981C-4683-B25E-A694BDD831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388" y="2118841"/>
            <a:ext cx="32908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0442804-7A44-43FC-9F87-A6FB4E4B877D}"/>
              </a:ext>
            </a:extLst>
          </p:cNvPr>
          <p:cNvSpPr txBox="1">
            <a:spLocks noChangeArrowheads="1"/>
          </p:cNvSpPr>
          <p:nvPr/>
        </p:nvSpPr>
        <p:spPr bwMode="gray">
          <a:xfrm>
            <a:off x="277813" y="244475"/>
            <a:ext cx="9828212" cy="460375"/>
          </a:xfrm>
          <a:prstGeom prst="rect">
            <a:avLst/>
          </a:prstGeom>
          <a:noFill/>
          <a:ln w="79375" cmpd="sng">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038" rIns="0" bIns="45038">
            <a:spAutoFit/>
          </a:bodyPr>
          <a:lstStyle>
            <a:lvl1pPr algn="l" defTabSz="900113" rtl="0" eaLnBrk="0" fontAlgn="base" hangingPunct="0">
              <a:spcBef>
                <a:spcPct val="0"/>
              </a:spcBef>
              <a:spcAft>
                <a:spcPct val="0"/>
              </a:spcAft>
              <a:defRPr sz="2400" b="1">
                <a:solidFill>
                  <a:schemeClr val="tx2"/>
                </a:solidFill>
                <a:latin typeface="+mj-lt"/>
                <a:ea typeface="+mj-ea"/>
                <a:cs typeface="+mj-cs"/>
              </a:defRPr>
            </a:lvl1pPr>
            <a:lvl2pPr algn="l" defTabSz="900113" rtl="0" eaLnBrk="0" fontAlgn="base" hangingPunct="0">
              <a:spcBef>
                <a:spcPct val="0"/>
              </a:spcBef>
              <a:spcAft>
                <a:spcPct val="0"/>
              </a:spcAft>
              <a:defRPr sz="2400" b="1">
                <a:solidFill>
                  <a:schemeClr val="tx2"/>
                </a:solidFill>
                <a:latin typeface="Arial" pitchFamily="34" charset="0"/>
              </a:defRPr>
            </a:lvl2pPr>
            <a:lvl3pPr algn="l" defTabSz="900113" rtl="0" eaLnBrk="0" fontAlgn="base" hangingPunct="0">
              <a:spcBef>
                <a:spcPct val="0"/>
              </a:spcBef>
              <a:spcAft>
                <a:spcPct val="0"/>
              </a:spcAft>
              <a:defRPr sz="2400" b="1">
                <a:solidFill>
                  <a:schemeClr val="tx2"/>
                </a:solidFill>
                <a:latin typeface="Arial" pitchFamily="34" charset="0"/>
              </a:defRPr>
            </a:lvl3pPr>
            <a:lvl4pPr algn="l" defTabSz="900113" rtl="0" eaLnBrk="0" fontAlgn="base" hangingPunct="0">
              <a:spcBef>
                <a:spcPct val="0"/>
              </a:spcBef>
              <a:spcAft>
                <a:spcPct val="0"/>
              </a:spcAft>
              <a:defRPr sz="2400" b="1">
                <a:solidFill>
                  <a:schemeClr val="tx2"/>
                </a:solidFill>
                <a:latin typeface="Arial" pitchFamily="34" charset="0"/>
              </a:defRPr>
            </a:lvl4pPr>
            <a:lvl5pPr algn="l" defTabSz="900113" rtl="0" eaLnBrk="0" fontAlgn="base" hangingPunct="0">
              <a:spcBef>
                <a:spcPct val="0"/>
              </a:spcBef>
              <a:spcAft>
                <a:spcPct val="0"/>
              </a:spcAft>
              <a:defRPr sz="2400" b="1">
                <a:solidFill>
                  <a:schemeClr val="tx2"/>
                </a:solidFill>
                <a:latin typeface="Arial" pitchFamily="34" charset="0"/>
              </a:defRPr>
            </a:lvl5pPr>
            <a:lvl6pPr marL="457200" algn="l" defTabSz="900113" rtl="0" fontAlgn="base">
              <a:spcBef>
                <a:spcPct val="0"/>
              </a:spcBef>
              <a:spcAft>
                <a:spcPct val="0"/>
              </a:spcAft>
              <a:defRPr sz="2400" b="1">
                <a:solidFill>
                  <a:schemeClr val="tx2"/>
                </a:solidFill>
                <a:latin typeface="Arial" pitchFamily="34" charset="0"/>
              </a:defRPr>
            </a:lvl6pPr>
            <a:lvl7pPr marL="914400" algn="l" defTabSz="900113" rtl="0" fontAlgn="base">
              <a:spcBef>
                <a:spcPct val="0"/>
              </a:spcBef>
              <a:spcAft>
                <a:spcPct val="0"/>
              </a:spcAft>
              <a:defRPr sz="2400" b="1">
                <a:solidFill>
                  <a:schemeClr val="tx2"/>
                </a:solidFill>
                <a:latin typeface="Arial" pitchFamily="34" charset="0"/>
              </a:defRPr>
            </a:lvl7pPr>
            <a:lvl8pPr marL="1371600" algn="l" defTabSz="900113" rtl="0" fontAlgn="base">
              <a:spcBef>
                <a:spcPct val="0"/>
              </a:spcBef>
              <a:spcAft>
                <a:spcPct val="0"/>
              </a:spcAft>
              <a:defRPr sz="2400" b="1">
                <a:solidFill>
                  <a:schemeClr val="tx2"/>
                </a:solidFill>
                <a:latin typeface="Arial" pitchFamily="34" charset="0"/>
              </a:defRPr>
            </a:lvl8pPr>
            <a:lvl9pPr marL="1828800" algn="l" defTabSz="900113" rtl="0" fontAlgn="base">
              <a:spcBef>
                <a:spcPct val="0"/>
              </a:spcBef>
              <a:spcAft>
                <a:spcPct val="0"/>
              </a:spcAft>
              <a:defRPr sz="2400" b="1">
                <a:solidFill>
                  <a:schemeClr val="tx2"/>
                </a:solidFill>
                <a:latin typeface="Arial" pitchFamily="34" charset="0"/>
              </a:defRPr>
            </a:lvl9pPr>
          </a:lstStyle>
          <a:p>
            <a:pPr>
              <a:defRPr/>
            </a:pPr>
            <a:r>
              <a:rPr lang="en-US" altLang="de-DE" kern="0"/>
              <a:t>  Strategic Priority of Quality within the Company: The Responses</a:t>
            </a:r>
          </a:p>
        </p:txBody>
      </p:sp>
      <p:graphicFrame>
        <p:nvGraphicFramePr>
          <p:cNvPr id="4" name="Chart 3">
            <a:extLst>
              <a:ext uri="{FF2B5EF4-FFF2-40B4-BE49-F238E27FC236}">
                <a16:creationId xmlns:a16="http://schemas.microsoft.com/office/drawing/2014/main" id="{418DA6EF-010F-419D-8F67-D75E0B9D5778}"/>
              </a:ext>
            </a:extLst>
          </p:cNvPr>
          <p:cNvGraphicFramePr>
            <a:graphicFrameLocks/>
          </p:cNvGraphicFramePr>
          <p:nvPr>
            <p:extLst>
              <p:ext uri="{D42A27DB-BD31-4B8C-83A1-F6EECF244321}">
                <p14:modId xmlns:p14="http://schemas.microsoft.com/office/powerpoint/2010/main" val="3405276099"/>
              </p:ext>
            </p:extLst>
          </p:nvPr>
        </p:nvGraphicFramePr>
        <p:xfrm>
          <a:off x="619411" y="1001307"/>
          <a:ext cx="8748972" cy="7395291"/>
        </p:xfrm>
        <a:graphic>
          <a:graphicData uri="http://schemas.openxmlformats.org/drawingml/2006/chart">
            <c:chart xmlns:c="http://schemas.openxmlformats.org/drawingml/2006/chart" xmlns:r="http://schemas.openxmlformats.org/officeDocument/2006/relationships" r:id="rId6"/>
          </a:graphicData>
        </a:graphic>
      </p:graphicFrame>
      <p:sp>
        <p:nvSpPr>
          <p:cNvPr id="56327" name="TextBox 5">
            <a:extLst>
              <a:ext uri="{FF2B5EF4-FFF2-40B4-BE49-F238E27FC236}">
                <a16:creationId xmlns:a16="http://schemas.microsoft.com/office/drawing/2014/main" id="{8F0224B5-32AA-4D29-86CF-CFD848B33714}"/>
              </a:ext>
            </a:extLst>
          </p:cNvPr>
          <p:cNvSpPr txBox="1">
            <a:spLocks noChangeArrowheads="1"/>
          </p:cNvSpPr>
          <p:nvPr/>
        </p:nvSpPr>
        <p:spPr bwMode="auto">
          <a:xfrm>
            <a:off x="5096670" y="4452890"/>
            <a:ext cx="938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en-GB" altLang="en-US" sz="1000" b="0" i="1">
                <a:solidFill>
                  <a:srgbClr val="000000"/>
                </a:solidFill>
                <a:latin typeface="Calibri" panose="020F0502020204030204" pitchFamily="34" charset="0"/>
              </a:rPr>
              <a:t>Strongly agree</a:t>
            </a:r>
          </a:p>
        </p:txBody>
      </p:sp>
      <p:sp>
        <p:nvSpPr>
          <p:cNvPr id="56328" name="TextBox 6">
            <a:extLst>
              <a:ext uri="{FF2B5EF4-FFF2-40B4-BE49-F238E27FC236}">
                <a16:creationId xmlns:a16="http://schemas.microsoft.com/office/drawing/2014/main" id="{B99387FB-4D60-491C-889B-FCCD1E518E04}"/>
              </a:ext>
            </a:extLst>
          </p:cNvPr>
          <p:cNvSpPr txBox="1">
            <a:spLocks noChangeArrowheads="1"/>
          </p:cNvSpPr>
          <p:nvPr/>
        </p:nvSpPr>
        <p:spPr bwMode="auto">
          <a:xfrm>
            <a:off x="5371939" y="2804871"/>
            <a:ext cx="1082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en-GB" altLang="en-US" sz="1000" b="0" i="1">
                <a:solidFill>
                  <a:srgbClr val="000000"/>
                </a:solidFill>
                <a:latin typeface="Calibri" panose="020F0502020204030204" pitchFamily="34" charset="0"/>
              </a:rPr>
              <a:t>Strongly disagree</a:t>
            </a:r>
          </a:p>
        </p:txBody>
      </p:sp>
      <p:cxnSp>
        <p:nvCxnSpPr>
          <p:cNvPr id="15" name="Straight Arrow Connector 14">
            <a:extLst>
              <a:ext uri="{FF2B5EF4-FFF2-40B4-BE49-F238E27FC236}">
                <a16:creationId xmlns:a16="http://schemas.microsoft.com/office/drawing/2014/main" id="{E7A80501-CD48-4F6F-BEA9-3566D76DE59D}"/>
              </a:ext>
            </a:extLst>
          </p:cNvPr>
          <p:cNvCxnSpPr>
            <a:cxnSpLocks/>
          </p:cNvCxnSpPr>
          <p:nvPr/>
        </p:nvCxnSpPr>
        <p:spPr bwMode="auto">
          <a:xfrm flipV="1">
            <a:off x="7136135" y="4859288"/>
            <a:ext cx="432048" cy="1080121"/>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0F25CCC4-1253-4252-93DC-DA216E9C433B}"/>
              </a:ext>
            </a:extLst>
          </p:cNvPr>
          <p:cNvCxnSpPr>
            <a:cxnSpLocks/>
          </p:cNvCxnSpPr>
          <p:nvPr/>
        </p:nvCxnSpPr>
        <p:spPr bwMode="auto">
          <a:xfrm>
            <a:off x="5988675" y="2118841"/>
            <a:ext cx="891000" cy="0"/>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kt 16" hidden="1">
            <a:extLst>
              <a:ext uri="{FF2B5EF4-FFF2-40B4-BE49-F238E27FC236}">
                <a16:creationId xmlns:a16="http://schemas.microsoft.com/office/drawing/2014/main" id="{727C949F-8F49-4AA0-B6F6-04F4E6E4CF23}"/>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7" name="think-cell Folie" r:id="rId6" imgW="360" imgH="360" progId="TCLayout.ActiveDocument.1">
                  <p:embed/>
                </p:oleObj>
              </mc:Choice>
              <mc:Fallback>
                <p:oleObj name="think-cell Folie" r:id="rId6" imgW="360" imgH="360" progId="TCLayout.ActiveDocument.1">
                  <p:embed/>
                  <p:pic>
                    <p:nvPicPr>
                      <p:cNvPr id="58370" name="Objekt 16" hidden="1">
                        <a:extLst>
                          <a:ext uri="{FF2B5EF4-FFF2-40B4-BE49-F238E27FC236}">
                            <a16:creationId xmlns:a16="http://schemas.microsoft.com/office/drawing/2014/main" id="{727C949F-8F49-4AA0-B6F6-04F4E6E4CF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1" name="Rechteck 15" hidden="1">
            <a:extLst>
              <a:ext uri="{FF2B5EF4-FFF2-40B4-BE49-F238E27FC236}">
                <a16:creationId xmlns:a16="http://schemas.microsoft.com/office/drawing/2014/main" id="{58759EA6-BD43-4C67-8EA8-21109C3743BF}"/>
              </a:ext>
            </a:extLst>
          </p:cNvPr>
          <p:cNvSpPr>
            <a:spLocks noChangeArrowheads="1"/>
          </p:cNvSpPr>
          <p:nvPr>
            <p:custDataLst>
              <p:tags r:id="rId3"/>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de-DE" altLang="de-DE" sz="1400" b="0">
              <a:sym typeface="Arial" panose="020B0604020202020204" pitchFamily="34" charset="0"/>
            </a:endParaRPr>
          </a:p>
        </p:txBody>
      </p:sp>
      <p:sp>
        <p:nvSpPr>
          <p:cNvPr id="58372" name="Titel 1">
            <a:extLst>
              <a:ext uri="{FF2B5EF4-FFF2-40B4-BE49-F238E27FC236}">
                <a16:creationId xmlns:a16="http://schemas.microsoft.com/office/drawing/2014/main" id="{A6ECC5F4-5A92-4E51-8FDB-0F996FDDD3C2}"/>
              </a:ext>
            </a:extLst>
          </p:cNvPr>
          <p:cNvSpPr>
            <a:spLocks noGrp="1" noChangeArrowheads="1"/>
          </p:cNvSpPr>
          <p:nvPr>
            <p:ph type="title"/>
          </p:nvPr>
        </p:nvSpPr>
        <p:spPr>
          <a:xfrm>
            <a:off x="581025" y="496888"/>
            <a:ext cx="9145588" cy="830262"/>
          </a:xfrm>
        </p:spPr>
        <p:txBody>
          <a:bodyPr/>
          <a:lstStyle/>
          <a:p>
            <a:r>
              <a:rPr lang="en-US" altLang="en-US"/>
              <a:t>Are there board/c-level executives responsible for supply chain management and/or quality in your company?</a:t>
            </a:r>
          </a:p>
        </p:txBody>
      </p:sp>
      <p:grpSp>
        <p:nvGrpSpPr>
          <p:cNvPr id="58373" name="Group 1">
            <a:extLst>
              <a:ext uri="{FF2B5EF4-FFF2-40B4-BE49-F238E27FC236}">
                <a16:creationId xmlns:a16="http://schemas.microsoft.com/office/drawing/2014/main" id="{958BDA56-F4D1-4D47-9A99-0E9544B6CF8A}"/>
              </a:ext>
            </a:extLst>
          </p:cNvPr>
          <p:cNvGrpSpPr>
            <a:grpSpLocks/>
          </p:cNvGrpSpPr>
          <p:nvPr/>
        </p:nvGrpSpPr>
        <p:grpSpPr bwMode="auto">
          <a:xfrm>
            <a:off x="590782" y="1546920"/>
            <a:ext cx="7346950" cy="4895850"/>
            <a:chOff x="1030883" y="2574967"/>
            <a:chExt cx="3723351" cy="2032293"/>
          </a:xfrm>
        </p:grpSpPr>
        <p:sp>
          <p:nvSpPr>
            <p:cNvPr id="7" name="Rectangle 4">
              <a:extLst>
                <a:ext uri="{FF2B5EF4-FFF2-40B4-BE49-F238E27FC236}">
                  <a16:creationId xmlns:a16="http://schemas.microsoft.com/office/drawing/2014/main" id="{FEC26CD4-C5E1-4524-8EB4-7FE95223186B}"/>
                </a:ext>
              </a:extLst>
            </p:cNvPr>
            <p:cNvSpPr>
              <a:spLocks noChangeArrowheads="1"/>
            </p:cNvSpPr>
            <p:nvPr/>
          </p:nvSpPr>
          <p:spPr bwMode="gray">
            <a:xfrm>
              <a:off x="2421910" y="3461295"/>
              <a:ext cx="699134" cy="540363"/>
            </a:xfrm>
            <a:prstGeom prst="rect">
              <a:avLst/>
            </a:prstGeom>
            <a:solidFill>
              <a:srgbClr val="92D050"/>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108000" rIns="90000" bIns="108000" anchor="ctr"/>
            <a:lstStyle/>
            <a:p>
              <a:pPr indent="-176213" algn="ctr" defTabSz="266700">
                <a:defRPr/>
              </a:pPr>
              <a:r>
                <a:rPr lang="en-US" altLang="de-DE" sz="2800">
                  <a:solidFill>
                    <a:schemeClr val="bg1"/>
                  </a:solidFill>
                </a:rPr>
                <a:t>Yes</a:t>
              </a:r>
            </a:p>
          </p:txBody>
        </p:sp>
        <p:sp>
          <p:nvSpPr>
            <p:cNvPr id="9" name="Rectangle 5">
              <a:extLst>
                <a:ext uri="{FF2B5EF4-FFF2-40B4-BE49-F238E27FC236}">
                  <a16:creationId xmlns:a16="http://schemas.microsoft.com/office/drawing/2014/main" id="{D3428DB9-C092-4351-A761-BF374A721AA6}"/>
                </a:ext>
              </a:extLst>
            </p:cNvPr>
            <p:cNvSpPr>
              <a:spLocks noChangeArrowheads="1"/>
            </p:cNvSpPr>
            <p:nvPr/>
          </p:nvSpPr>
          <p:spPr bwMode="gray">
            <a:xfrm>
              <a:off x="3178166" y="2844490"/>
              <a:ext cx="699938" cy="539704"/>
            </a:xfrm>
            <a:prstGeom prst="rect">
              <a:avLst/>
            </a:prstGeom>
            <a:solidFill>
              <a:srgbClr val="92D050"/>
            </a:solidFill>
            <a:ln>
              <a:noFill/>
            </a:ln>
            <a:extLst>
              <a:ext uri="{91240B29-F687-4F45-9708-019B960494DF}">
                <a14:hiddenLine xmlns:a14="http://schemas.microsoft.com/office/drawing/2010/main" w="6350">
                  <a:solidFill>
                    <a:srgbClr val="000000"/>
                  </a:solidFill>
                  <a:miter lim="800000"/>
                  <a:headEnd/>
                  <a:tailEnd/>
                </a14:hiddenLine>
              </a:ext>
            </a:extLst>
          </p:spPr>
          <p:txBody>
            <a:bodyPr lIns="90000" tIns="108000" rIns="90000" bIns="108000" anchor="ctr"/>
            <a:lstStyle/>
            <a:p>
              <a:pPr algn="ctr" defTabSz="900113">
                <a:defRPr/>
              </a:pPr>
              <a:r>
                <a:rPr lang="en-US" sz="2800">
                  <a:solidFill>
                    <a:schemeClr val="bg1"/>
                  </a:solidFill>
                </a:rPr>
                <a:t>Yes</a:t>
              </a:r>
            </a:p>
          </p:txBody>
        </p:sp>
        <p:sp>
          <p:nvSpPr>
            <p:cNvPr id="11" name="Rectangle 9">
              <a:extLst>
                <a:ext uri="{FF2B5EF4-FFF2-40B4-BE49-F238E27FC236}">
                  <a16:creationId xmlns:a16="http://schemas.microsoft.com/office/drawing/2014/main" id="{E13F9028-3A80-47BF-8E81-8F9743A0A219}"/>
                </a:ext>
              </a:extLst>
            </p:cNvPr>
            <p:cNvSpPr>
              <a:spLocks noChangeArrowheads="1"/>
            </p:cNvSpPr>
            <p:nvPr/>
          </p:nvSpPr>
          <p:spPr bwMode="gray">
            <a:xfrm>
              <a:off x="3178166" y="3461295"/>
              <a:ext cx="699938" cy="540363"/>
            </a:xfrm>
            <a:prstGeom prst="rect">
              <a:avLst/>
            </a:prstGeom>
            <a:solidFill>
              <a:srgbClr val="92D050"/>
            </a:solidFill>
            <a:ln>
              <a:noFill/>
            </a:ln>
          </p:spPr>
          <p:txBody>
            <a:bodyPr lIns="90000" tIns="108000" rIns="90000" bIns="108000" anchor="ctr"/>
            <a:lstStyle/>
            <a:p>
              <a:pPr marL="176213" indent="-176213" algn="ctr" defTabSz="266700">
                <a:defRPr/>
              </a:pPr>
              <a:r>
                <a:rPr lang="en-US" sz="2400"/>
                <a:t>49%</a:t>
              </a:r>
            </a:p>
          </p:txBody>
        </p:sp>
        <p:sp>
          <p:nvSpPr>
            <p:cNvPr id="12" name="Rectangle 15">
              <a:extLst>
                <a:ext uri="{FF2B5EF4-FFF2-40B4-BE49-F238E27FC236}">
                  <a16:creationId xmlns:a16="http://schemas.microsoft.com/office/drawing/2014/main" id="{6BC8FAF4-485B-434D-B5F9-67EB9D27A651}"/>
                </a:ext>
              </a:extLst>
            </p:cNvPr>
            <p:cNvSpPr>
              <a:spLocks noChangeArrowheads="1"/>
            </p:cNvSpPr>
            <p:nvPr/>
          </p:nvSpPr>
          <p:spPr bwMode="gray">
            <a:xfrm>
              <a:off x="3916722" y="2844490"/>
              <a:ext cx="699938" cy="539704"/>
            </a:xfrm>
            <a:prstGeom prst="rect">
              <a:avLst/>
            </a:prstGeom>
            <a:solidFill>
              <a:schemeClr val="tx2">
                <a:lumMod val="40000"/>
                <a:lumOff val="6000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lIns="90000" tIns="108000" rIns="90000" bIns="108000" anchor="ctr"/>
            <a:lstStyle/>
            <a:p>
              <a:pPr algn="ctr" defTabSz="900113">
                <a:defRPr/>
              </a:pPr>
              <a:r>
                <a:rPr lang="en-US" sz="2800">
                  <a:solidFill>
                    <a:schemeClr val="bg1"/>
                  </a:solidFill>
                </a:rPr>
                <a:t>No</a:t>
              </a:r>
            </a:p>
          </p:txBody>
        </p:sp>
        <p:sp>
          <p:nvSpPr>
            <p:cNvPr id="13" name="Rectangle 16">
              <a:extLst>
                <a:ext uri="{FF2B5EF4-FFF2-40B4-BE49-F238E27FC236}">
                  <a16:creationId xmlns:a16="http://schemas.microsoft.com/office/drawing/2014/main" id="{F3591E43-5FFD-414F-9D46-B22FF5DB1ECC}"/>
                </a:ext>
              </a:extLst>
            </p:cNvPr>
            <p:cNvSpPr>
              <a:spLocks noChangeArrowheads="1"/>
            </p:cNvSpPr>
            <p:nvPr/>
          </p:nvSpPr>
          <p:spPr bwMode="gray">
            <a:xfrm>
              <a:off x="3916722" y="3461295"/>
              <a:ext cx="699938" cy="540363"/>
            </a:xfrm>
            <a:prstGeom prst="rect">
              <a:avLst/>
            </a:prstGeom>
            <a:solidFill>
              <a:srgbClr val="FFFFFF"/>
            </a:solidFill>
            <a:ln>
              <a:solidFill>
                <a:schemeClr val="tx1"/>
              </a:solidFill>
            </a:ln>
          </p:spPr>
          <p:txBody>
            <a:bodyPr lIns="90000" tIns="108000" rIns="90000" bIns="108000" anchor="ctr"/>
            <a:lstStyle/>
            <a:p>
              <a:pPr marL="176213" indent="-176213" algn="ctr" defTabSz="266700">
                <a:defRPr/>
              </a:pPr>
              <a:r>
                <a:rPr lang="en-US" sz="2400"/>
                <a:t>17%</a:t>
              </a:r>
            </a:p>
          </p:txBody>
        </p:sp>
        <p:sp>
          <p:nvSpPr>
            <p:cNvPr id="58379" name="Textfeld 1">
              <a:extLst>
                <a:ext uri="{FF2B5EF4-FFF2-40B4-BE49-F238E27FC236}">
                  <a16:creationId xmlns:a16="http://schemas.microsoft.com/office/drawing/2014/main" id="{274466EE-C399-485C-9FF3-175237FDC943}"/>
                </a:ext>
              </a:extLst>
            </p:cNvPr>
            <p:cNvSpPr txBox="1">
              <a:spLocks noChangeArrowheads="1"/>
            </p:cNvSpPr>
            <p:nvPr/>
          </p:nvSpPr>
          <p:spPr bwMode="auto">
            <a:xfrm>
              <a:off x="1030883" y="3732159"/>
              <a:ext cx="1333373" cy="52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2000" b="1">
                  <a:solidFill>
                    <a:schemeClr val="tx1"/>
                  </a:solidFill>
                  <a:latin typeface="Arial" panose="020B0604020202020204" pitchFamily="34" charset="0"/>
                </a:defRPr>
              </a:lvl1pPr>
              <a:lvl2pPr marL="742950" indent="-285750">
                <a:spcBef>
                  <a:spcPct val="30000"/>
                </a:spcBef>
                <a:buChar char="•"/>
                <a:defRPr sz="1600">
                  <a:solidFill>
                    <a:schemeClr val="tx1"/>
                  </a:solidFill>
                  <a:latin typeface="Arial" panose="020B0604020202020204" pitchFamily="34" charset="0"/>
                </a:defRPr>
              </a:lvl2pPr>
              <a:lvl3pPr marL="1143000" indent="-228600">
                <a:spcBef>
                  <a:spcPct val="30000"/>
                </a:spcBef>
                <a:buChar char="-"/>
                <a:defRPr sz="1400">
                  <a:solidFill>
                    <a:schemeClr val="tx1"/>
                  </a:solidFill>
                  <a:latin typeface="Arial" panose="020B0604020202020204" pitchFamily="34"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r" eaLnBrk="1" hangingPunct="1">
                <a:spcBef>
                  <a:spcPct val="0"/>
                </a:spcBef>
              </a:pPr>
              <a:r>
                <a:rPr lang="de-DE" altLang="en-US" sz="2400"/>
                <a:t>Supply </a:t>
              </a:r>
              <a:br>
                <a:rPr lang="de-DE" altLang="en-US" sz="2400"/>
              </a:br>
              <a:r>
                <a:rPr lang="de-DE" altLang="en-US" sz="2400"/>
                <a:t>Chain </a:t>
              </a:r>
              <a:br>
                <a:rPr lang="de-DE" altLang="en-US" sz="2400"/>
              </a:br>
              <a:r>
                <a:rPr lang="de-DE" altLang="en-US" sz="2400"/>
                <a:t>Management</a:t>
              </a:r>
            </a:p>
          </p:txBody>
        </p:sp>
        <p:sp>
          <p:nvSpPr>
            <p:cNvPr id="58380" name="Textfeld 48">
              <a:extLst>
                <a:ext uri="{FF2B5EF4-FFF2-40B4-BE49-F238E27FC236}">
                  <a16:creationId xmlns:a16="http://schemas.microsoft.com/office/drawing/2014/main" id="{CAF542F0-8769-43BF-9944-63EB89A40EA3}"/>
                </a:ext>
              </a:extLst>
            </p:cNvPr>
            <p:cNvSpPr txBox="1">
              <a:spLocks noChangeArrowheads="1"/>
            </p:cNvSpPr>
            <p:nvPr/>
          </p:nvSpPr>
          <p:spPr bwMode="auto">
            <a:xfrm>
              <a:off x="3528215" y="2574967"/>
              <a:ext cx="1226019" cy="20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2000" b="1">
                  <a:solidFill>
                    <a:schemeClr val="tx1"/>
                  </a:solidFill>
                  <a:latin typeface="Arial" panose="020B0604020202020204" pitchFamily="34" charset="0"/>
                </a:defRPr>
              </a:lvl1pPr>
              <a:lvl2pPr marL="742950" indent="-285750">
                <a:spcBef>
                  <a:spcPct val="30000"/>
                </a:spcBef>
                <a:buChar char="•"/>
                <a:defRPr sz="1600">
                  <a:solidFill>
                    <a:schemeClr val="tx1"/>
                  </a:solidFill>
                  <a:latin typeface="Arial" panose="020B0604020202020204" pitchFamily="34" charset="0"/>
                </a:defRPr>
              </a:lvl2pPr>
              <a:lvl3pPr marL="1143000" indent="-228600">
                <a:spcBef>
                  <a:spcPct val="30000"/>
                </a:spcBef>
                <a:buChar char="-"/>
                <a:defRPr sz="1400">
                  <a:solidFill>
                    <a:schemeClr val="tx1"/>
                  </a:solidFill>
                  <a:latin typeface="Arial" panose="020B0604020202020204" pitchFamily="34"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pPr>
              <a:r>
                <a:rPr lang="de-DE" altLang="en-US" sz="2400"/>
                <a:t>Quality</a:t>
              </a:r>
            </a:p>
          </p:txBody>
        </p:sp>
        <p:sp>
          <p:nvSpPr>
            <p:cNvPr id="16" name="Rectangle 4">
              <a:extLst>
                <a:ext uri="{FF2B5EF4-FFF2-40B4-BE49-F238E27FC236}">
                  <a16:creationId xmlns:a16="http://schemas.microsoft.com/office/drawing/2014/main" id="{979C7631-04B5-41CE-A63D-FE468B392D0A}"/>
                </a:ext>
              </a:extLst>
            </p:cNvPr>
            <p:cNvSpPr>
              <a:spLocks noChangeArrowheads="1"/>
            </p:cNvSpPr>
            <p:nvPr/>
          </p:nvSpPr>
          <p:spPr bwMode="gray">
            <a:xfrm>
              <a:off x="2421910" y="4064261"/>
              <a:ext cx="715224" cy="539704"/>
            </a:xfrm>
            <a:prstGeom prst="rect">
              <a:avLst/>
            </a:prstGeom>
            <a:solidFill>
              <a:schemeClr val="tx2">
                <a:lumMod val="40000"/>
                <a:lumOff val="60000"/>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108000" rIns="90000" bIns="108000" anchor="ctr"/>
            <a:lstStyle/>
            <a:p>
              <a:pPr indent="-176213" algn="ctr" defTabSz="266700">
                <a:defRPr/>
              </a:pPr>
              <a:r>
                <a:rPr lang="en-US" altLang="de-DE" sz="2800">
                  <a:solidFill>
                    <a:schemeClr val="bg1"/>
                  </a:solidFill>
                </a:rPr>
                <a:t>No</a:t>
              </a:r>
            </a:p>
          </p:txBody>
        </p:sp>
        <p:sp>
          <p:nvSpPr>
            <p:cNvPr id="17" name="Rectangle 9">
              <a:extLst>
                <a:ext uri="{FF2B5EF4-FFF2-40B4-BE49-F238E27FC236}">
                  <a16:creationId xmlns:a16="http://schemas.microsoft.com/office/drawing/2014/main" id="{A8D79D50-5E61-4F77-96C8-B368A46B0221}"/>
                </a:ext>
              </a:extLst>
            </p:cNvPr>
            <p:cNvSpPr>
              <a:spLocks noChangeArrowheads="1"/>
            </p:cNvSpPr>
            <p:nvPr/>
          </p:nvSpPr>
          <p:spPr bwMode="gray">
            <a:xfrm>
              <a:off x="3178166" y="4064261"/>
              <a:ext cx="699938" cy="539704"/>
            </a:xfrm>
            <a:prstGeom prst="rect">
              <a:avLst/>
            </a:prstGeom>
            <a:solidFill>
              <a:srgbClr val="FFFFFF"/>
            </a:solidFill>
            <a:ln>
              <a:solidFill>
                <a:srgbClr val="000000"/>
              </a:solidFill>
            </a:ln>
          </p:spPr>
          <p:txBody>
            <a:bodyPr lIns="90000" tIns="108000" rIns="90000" bIns="108000" anchor="ctr"/>
            <a:lstStyle/>
            <a:p>
              <a:pPr marL="176213" indent="-176213" algn="ctr" defTabSz="266700">
                <a:defRPr/>
              </a:pPr>
              <a:r>
                <a:rPr lang="en-US" sz="2400"/>
                <a:t>7%</a:t>
              </a:r>
            </a:p>
          </p:txBody>
        </p:sp>
        <p:sp>
          <p:nvSpPr>
            <p:cNvPr id="18" name="Rectangle 16">
              <a:extLst>
                <a:ext uri="{FF2B5EF4-FFF2-40B4-BE49-F238E27FC236}">
                  <a16:creationId xmlns:a16="http://schemas.microsoft.com/office/drawing/2014/main" id="{AD079317-625E-4A48-B4B1-FA80F9823F37}"/>
                </a:ext>
              </a:extLst>
            </p:cNvPr>
            <p:cNvSpPr>
              <a:spLocks noChangeArrowheads="1"/>
            </p:cNvSpPr>
            <p:nvPr/>
          </p:nvSpPr>
          <p:spPr bwMode="gray">
            <a:xfrm>
              <a:off x="3916722" y="4067556"/>
              <a:ext cx="699938" cy="539704"/>
            </a:xfrm>
            <a:prstGeom prst="rect">
              <a:avLst/>
            </a:prstGeom>
            <a:solidFill>
              <a:schemeClr val="tx2">
                <a:lumMod val="40000"/>
                <a:lumOff val="60000"/>
              </a:schemeClr>
            </a:solidFill>
            <a:ln>
              <a:noFill/>
            </a:ln>
          </p:spPr>
          <p:txBody>
            <a:bodyPr lIns="90000" tIns="108000" rIns="90000" bIns="108000" anchor="ctr"/>
            <a:lstStyle/>
            <a:p>
              <a:pPr marL="176213" indent="-176213" algn="ctr" defTabSz="266700">
                <a:defRPr/>
              </a:pPr>
              <a:r>
                <a:rPr lang="en-US" sz="2400"/>
                <a:t>27%</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325620-D8A7-4B29-BA5B-A3D00381DAD7}"/>
              </a:ext>
            </a:extLst>
          </p:cNvPr>
          <p:cNvSpPr txBox="1">
            <a:spLocks noChangeArrowheads="1"/>
          </p:cNvSpPr>
          <p:nvPr/>
        </p:nvSpPr>
        <p:spPr>
          <a:xfrm>
            <a:off x="619125" y="719138"/>
            <a:ext cx="9145588" cy="460375"/>
          </a:xfrm>
          <a:prstGeom prst="rect">
            <a:avLst/>
          </a:prstGeom>
        </p:spPr>
        <p:txBody>
          <a:bodyPr/>
          <a:lstStyle>
            <a:lvl1pPr algn="l" defTabSz="900113" rtl="0" eaLnBrk="0" fontAlgn="base" hangingPunct="0">
              <a:spcBef>
                <a:spcPct val="0"/>
              </a:spcBef>
              <a:spcAft>
                <a:spcPct val="0"/>
              </a:spcAft>
              <a:defRPr sz="2400" b="1">
                <a:solidFill>
                  <a:schemeClr val="tx2"/>
                </a:solidFill>
                <a:latin typeface="+mj-lt"/>
                <a:ea typeface="+mj-ea"/>
                <a:cs typeface="+mj-cs"/>
              </a:defRPr>
            </a:lvl1pPr>
            <a:lvl2pPr algn="l" defTabSz="900113" rtl="0" eaLnBrk="0" fontAlgn="base" hangingPunct="0">
              <a:spcBef>
                <a:spcPct val="0"/>
              </a:spcBef>
              <a:spcAft>
                <a:spcPct val="0"/>
              </a:spcAft>
              <a:defRPr sz="2400" b="1">
                <a:solidFill>
                  <a:schemeClr val="tx2"/>
                </a:solidFill>
                <a:latin typeface="Arial" pitchFamily="34" charset="0"/>
              </a:defRPr>
            </a:lvl2pPr>
            <a:lvl3pPr algn="l" defTabSz="900113" rtl="0" eaLnBrk="0" fontAlgn="base" hangingPunct="0">
              <a:spcBef>
                <a:spcPct val="0"/>
              </a:spcBef>
              <a:spcAft>
                <a:spcPct val="0"/>
              </a:spcAft>
              <a:defRPr sz="2400" b="1">
                <a:solidFill>
                  <a:schemeClr val="tx2"/>
                </a:solidFill>
                <a:latin typeface="Arial" pitchFamily="34" charset="0"/>
              </a:defRPr>
            </a:lvl3pPr>
            <a:lvl4pPr algn="l" defTabSz="900113" rtl="0" eaLnBrk="0" fontAlgn="base" hangingPunct="0">
              <a:spcBef>
                <a:spcPct val="0"/>
              </a:spcBef>
              <a:spcAft>
                <a:spcPct val="0"/>
              </a:spcAft>
              <a:defRPr sz="2400" b="1">
                <a:solidFill>
                  <a:schemeClr val="tx2"/>
                </a:solidFill>
                <a:latin typeface="Arial" pitchFamily="34" charset="0"/>
              </a:defRPr>
            </a:lvl4pPr>
            <a:lvl5pPr algn="l" defTabSz="900113" rtl="0" eaLnBrk="0" fontAlgn="base" hangingPunct="0">
              <a:spcBef>
                <a:spcPct val="0"/>
              </a:spcBef>
              <a:spcAft>
                <a:spcPct val="0"/>
              </a:spcAft>
              <a:defRPr sz="2400" b="1">
                <a:solidFill>
                  <a:schemeClr val="tx2"/>
                </a:solidFill>
                <a:latin typeface="Arial" pitchFamily="34" charset="0"/>
              </a:defRPr>
            </a:lvl5pPr>
            <a:lvl6pPr marL="457200" algn="l" defTabSz="900113" rtl="0" fontAlgn="base">
              <a:spcBef>
                <a:spcPct val="0"/>
              </a:spcBef>
              <a:spcAft>
                <a:spcPct val="0"/>
              </a:spcAft>
              <a:defRPr sz="2400" b="1">
                <a:solidFill>
                  <a:schemeClr val="tx2"/>
                </a:solidFill>
                <a:latin typeface="Arial" pitchFamily="34" charset="0"/>
              </a:defRPr>
            </a:lvl6pPr>
            <a:lvl7pPr marL="914400" algn="l" defTabSz="900113" rtl="0" fontAlgn="base">
              <a:spcBef>
                <a:spcPct val="0"/>
              </a:spcBef>
              <a:spcAft>
                <a:spcPct val="0"/>
              </a:spcAft>
              <a:defRPr sz="2400" b="1">
                <a:solidFill>
                  <a:schemeClr val="tx2"/>
                </a:solidFill>
                <a:latin typeface="Arial" pitchFamily="34" charset="0"/>
              </a:defRPr>
            </a:lvl7pPr>
            <a:lvl8pPr marL="1371600" algn="l" defTabSz="900113" rtl="0" fontAlgn="base">
              <a:spcBef>
                <a:spcPct val="0"/>
              </a:spcBef>
              <a:spcAft>
                <a:spcPct val="0"/>
              </a:spcAft>
              <a:defRPr sz="2400" b="1">
                <a:solidFill>
                  <a:schemeClr val="tx2"/>
                </a:solidFill>
                <a:latin typeface="Arial" pitchFamily="34" charset="0"/>
              </a:defRPr>
            </a:lvl8pPr>
            <a:lvl9pPr marL="1828800" algn="l" defTabSz="900113" rtl="0" fontAlgn="base">
              <a:spcBef>
                <a:spcPct val="0"/>
              </a:spcBef>
              <a:spcAft>
                <a:spcPct val="0"/>
              </a:spcAft>
              <a:defRPr sz="2400" b="1">
                <a:solidFill>
                  <a:schemeClr val="tx2"/>
                </a:solidFill>
                <a:latin typeface="Arial" pitchFamily="34" charset="0"/>
              </a:defRPr>
            </a:lvl9pPr>
          </a:lstStyle>
          <a:p>
            <a:pPr>
              <a:defRPr/>
            </a:pPr>
            <a:r>
              <a:rPr lang="en-US" altLang="de-DE" kern="0"/>
              <a:t>5. Managing Quality Risks</a:t>
            </a:r>
          </a:p>
        </p:txBody>
      </p:sp>
      <p:sp>
        <p:nvSpPr>
          <p:cNvPr id="60419" name="TextBox 2">
            <a:extLst>
              <a:ext uri="{FF2B5EF4-FFF2-40B4-BE49-F238E27FC236}">
                <a16:creationId xmlns:a16="http://schemas.microsoft.com/office/drawing/2014/main" id="{2A256C89-962C-4A1A-99F1-AAEC7F419C8F}"/>
              </a:ext>
            </a:extLst>
          </p:cNvPr>
          <p:cNvSpPr txBox="1">
            <a:spLocks noChangeArrowheads="1"/>
          </p:cNvSpPr>
          <p:nvPr/>
        </p:nvSpPr>
        <p:spPr bwMode="auto">
          <a:xfrm>
            <a:off x="619125" y="1474912"/>
            <a:ext cx="924987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buFont typeface="Arial" panose="020B0604020202020204" pitchFamily="34" charset="0"/>
              <a:buChar char="•"/>
            </a:pPr>
            <a:r>
              <a:rPr lang="en-US" altLang="de-DE" sz="2000" b="0"/>
              <a:t>The </a:t>
            </a:r>
            <a:r>
              <a:rPr lang="en-US" altLang="de-DE" sz="2000"/>
              <a:t>average company has had two or three high profile quality failures </a:t>
            </a:r>
            <a:r>
              <a:rPr lang="en-US" altLang="de-DE" sz="2000" b="0"/>
              <a:t>in the last three years.</a:t>
            </a:r>
          </a:p>
          <a:p>
            <a:pPr>
              <a:buFont typeface="Arial" panose="020B0604020202020204" pitchFamily="34" charset="0"/>
              <a:buChar char="•"/>
            </a:pPr>
            <a:r>
              <a:rPr lang="en-US" altLang="de-DE" sz="2000" b="0"/>
              <a:t>Poorer performers are significantly worse  (nearly a fifth with three or more high quality failures).</a:t>
            </a:r>
          </a:p>
          <a:p>
            <a:pPr>
              <a:buFont typeface="Arial" panose="020B0604020202020204" pitchFamily="34" charset="0"/>
              <a:buChar char="•"/>
            </a:pPr>
            <a:r>
              <a:rPr lang="en-US" altLang="de-DE" sz="2000" b="0"/>
              <a:t>Two thirds of companies said their executive team was vigilant in </a:t>
            </a:r>
            <a:br>
              <a:rPr lang="en-US" altLang="de-DE" sz="2000" b="0"/>
            </a:br>
            <a:r>
              <a:rPr lang="en-US" altLang="de-DE" sz="2000" b="0"/>
              <a:t>promoting risk based approaches BUT one in four companies did not say </a:t>
            </a:r>
            <a:br>
              <a:rPr lang="en-US" altLang="de-DE" sz="2000" b="0"/>
            </a:br>
            <a:r>
              <a:rPr lang="en-US" altLang="de-DE" sz="2000" b="0"/>
              <a:t>that their executive team promotes a culture of decision making based </a:t>
            </a:r>
            <a:br>
              <a:rPr lang="en-US" altLang="de-DE" sz="2000" b="0"/>
            </a:br>
            <a:r>
              <a:rPr lang="en-US" altLang="de-DE" sz="2000" b="0"/>
              <a:t>on factual evidence. </a:t>
            </a:r>
          </a:p>
          <a:p>
            <a:pPr>
              <a:buFont typeface="Arial" panose="020B0604020202020204" pitchFamily="34" charset="0"/>
              <a:buChar char="•"/>
            </a:pPr>
            <a:r>
              <a:rPr lang="en-US" altLang="de-DE" sz="2000" b="0"/>
              <a:t>Nearly 30% of companies said their executive team does not require the root </a:t>
            </a:r>
            <a:br>
              <a:rPr lang="en-US" altLang="de-DE" sz="2000" b="0"/>
            </a:br>
            <a:r>
              <a:rPr lang="en-US" altLang="de-DE" sz="2000" b="0"/>
              <a:t>causes of failures to be identified or were not sure.</a:t>
            </a:r>
          </a:p>
          <a:p>
            <a:pPr>
              <a:buFont typeface="Arial" panose="020B0604020202020204" pitchFamily="34" charset="0"/>
              <a:buChar char="•"/>
            </a:pPr>
            <a:r>
              <a:rPr lang="en-US" altLang="en-US" sz="2000" b="0"/>
              <a:t>80% </a:t>
            </a:r>
            <a:r>
              <a:rPr lang="en-US" altLang="de-DE" sz="2000" b="0"/>
              <a:t>of companies said the executive team understands the importance </a:t>
            </a:r>
            <a:br>
              <a:rPr lang="en-US" altLang="de-DE" sz="2000" b="0"/>
            </a:br>
            <a:r>
              <a:rPr lang="en-US" altLang="de-DE" sz="2000" b="0"/>
              <a:t>of supply chain quality assurance BUT nearly a third of companies did not report having effective governance in place to eliminate supply chain risks.</a:t>
            </a:r>
          </a:p>
          <a:p>
            <a:pPr>
              <a:buFont typeface="Arial" panose="020B0604020202020204" pitchFamily="34" charset="0"/>
              <a:buChar char="•"/>
            </a:pPr>
            <a:r>
              <a:rPr lang="en-US" altLang="de-DE" sz="2000" b="0"/>
              <a:t>30% of companies said they do not have effective quality planning to </a:t>
            </a:r>
            <a:br>
              <a:rPr lang="en-US" altLang="de-DE" sz="2000" b="0"/>
            </a:br>
            <a:r>
              <a:rPr lang="en-US" altLang="de-DE" sz="2000" b="0"/>
              <a:t>prevent problems or were unsure.</a:t>
            </a:r>
            <a:endParaRPr lang="en-GB" altLang="en-US" sz="20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8965AF7-8D03-410C-A825-FC27595387E0}"/>
              </a:ext>
            </a:extLst>
          </p:cNvPr>
          <p:cNvSpPr>
            <a:spLocks noGrp="1" noChangeArrowheads="1"/>
          </p:cNvSpPr>
          <p:nvPr>
            <p:ph type="title"/>
          </p:nvPr>
        </p:nvSpPr>
        <p:spPr>
          <a:xfrm>
            <a:off x="546100" y="466725"/>
            <a:ext cx="9145588" cy="830263"/>
          </a:xfrm>
        </p:spPr>
        <p:txBody>
          <a:bodyPr/>
          <a:lstStyle/>
          <a:p>
            <a:r>
              <a:rPr lang="en-US" altLang="en-US">
                <a:cs typeface="Helvetica" panose="020B0604020202020204" pitchFamily="34" charset="0"/>
              </a:rPr>
              <a:t>21</a:t>
            </a:r>
            <a:r>
              <a:rPr lang="en-US" altLang="en-US" baseline="30000">
                <a:cs typeface="Helvetica" panose="020B0604020202020204" pitchFamily="34" charset="0"/>
              </a:rPr>
              <a:t>st</a:t>
            </a:r>
            <a:r>
              <a:rPr lang="en-US" altLang="en-US">
                <a:cs typeface="Helvetica" panose="020B0604020202020204" pitchFamily="34" charset="0"/>
              </a:rPr>
              <a:t> Century Top Management Challenges in</a:t>
            </a:r>
            <a:br>
              <a:rPr lang="en-US" altLang="en-US">
                <a:cs typeface="Helvetica" panose="020B0604020202020204" pitchFamily="34" charset="0"/>
              </a:rPr>
            </a:br>
            <a:r>
              <a:rPr lang="en-US" altLang="en-US">
                <a:cs typeface="Helvetica" panose="020B0604020202020204" pitchFamily="34" charset="0"/>
              </a:rPr>
              <a:t>Quality, Procurement and Supply Chain Management</a:t>
            </a:r>
            <a:endParaRPr lang="en-US" altLang="de-DE"/>
          </a:p>
        </p:txBody>
      </p:sp>
      <p:sp>
        <p:nvSpPr>
          <p:cNvPr id="14339" name="Rectangle 3">
            <a:extLst>
              <a:ext uri="{FF2B5EF4-FFF2-40B4-BE49-F238E27FC236}">
                <a16:creationId xmlns:a16="http://schemas.microsoft.com/office/drawing/2014/main" id="{BAF1FE11-F5D8-463E-90F0-0714C45CF9C4}"/>
              </a:ext>
            </a:extLst>
          </p:cNvPr>
          <p:cNvSpPr>
            <a:spLocks noGrp="1" noChangeArrowheads="1"/>
          </p:cNvSpPr>
          <p:nvPr>
            <p:ph type="body" idx="1"/>
          </p:nvPr>
        </p:nvSpPr>
        <p:spPr>
          <a:xfrm>
            <a:off x="583406" y="1582924"/>
            <a:ext cx="9217025" cy="4421372"/>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285750" indent="-285750" eaLnBrk="1" hangingPunct="1">
              <a:buFont typeface="Arial" panose="020B0604020202020204" pitchFamily="34" charset="0"/>
              <a:buChar char="•"/>
              <a:tabLst>
                <a:tab pos="447675" algn="l"/>
              </a:tabLst>
            </a:pPr>
            <a:r>
              <a:rPr lang="en-GB" altLang="de-DE" sz="1400" b="0"/>
              <a:t>The research team postulated that </a:t>
            </a:r>
            <a:r>
              <a:rPr lang="en-GB" altLang="de-DE" sz="1400"/>
              <a:t>top managers in many companies have lost sight of quality, reliability, supply chain and procurement issues</a:t>
            </a:r>
            <a:r>
              <a:rPr lang="en-GB" altLang="de-DE" sz="1400" b="0"/>
              <a:t>, based on the examples of high profile horror stories that appear in the global press nearly every </a:t>
            </a:r>
            <a:r>
              <a:rPr lang="en-GB" altLang="en-US" sz="1400" b="0"/>
              <a:t>week</a:t>
            </a:r>
            <a:r>
              <a:rPr lang="en-GB" altLang="de-DE" sz="1400" b="0"/>
              <a:t>.</a:t>
            </a:r>
          </a:p>
          <a:p>
            <a:pPr marL="285750" indent="-285750" eaLnBrk="1" hangingPunct="1">
              <a:buFont typeface="Arial" panose="020B0604020202020204" pitchFamily="34" charset="0"/>
              <a:buChar char="•"/>
              <a:tabLst>
                <a:tab pos="447675" algn="l"/>
              </a:tabLst>
            </a:pPr>
            <a:r>
              <a:rPr lang="en-GB" altLang="de-DE" sz="1400" b="0"/>
              <a:t>However, we believe </a:t>
            </a:r>
            <a:r>
              <a:rPr lang="en-GB" altLang="de-DE" sz="1400"/>
              <a:t>there are exemplar companies out there which know how to create the right cultures and management capabilities to run businesses well</a:t>
            </a:r>
            <a:r>
              <a:rPr lang="en-GB" altLang="de-DE" sz="1400" b="0"/>
              <a:t>.  We hope that a study of a sample of exemplar companies will allow us to </a:t>
            </a:r>
            <a:r>
              <a:rPr lang="en-GB" altLang="de-DE" sz="1400"/>
              <a:t>develop existing and new frameworks </a:t>
            </a:r>
            <a:r>
              <a:rPr lang="en-GB" altLang="de-DE" sz="1400" b="0"/>
              <a:t>that will address the whole set of requirements to assist top management regarding quality and supply chains.</a:t>
            </a:r>
          </a:p>
          <a:p>
            <a:pPr marL="285750" indent="-285750" eaLnBrk="1" hangingPunct="1">
              <a:buFont typeface="Arial" panose="020B0604020202020204" pitchFamily="34" charset="0"/>
              <a:buChar char="•"/>
              <a:tabLst>
                <a:tab pos="447675" algn="l"/>
              </a:tabLst>
            </a:pPr>
            <a:r>
              <a:rPr lang="en-GB" altLang="de-DE" sz="1400" b="0"/>
              <a:t>The research team have carried out much prior empirical work on quality, procurement and supply chain issues to establish the elements of suitable approaches. The aim of this research is to </a:t>
            </a:r>
            <a:r>
              <a:rPr lang="en-GB" altLang="de-DE" sz="1400"/>
              <a:t>put flesh on those frameworks and to identify good practice and ‘route maps’ for top management guidance</a:t>
            </a:r>
            <a:r>
              <a:rPr lang="en-GB" altLang="de-DE" sz="1400" b="0"/>
              <a:t>. The aim will be to </a:t>
            </a:r>
            <a:r>
              <a:rPr lang="en-GB" altLang="de-DE" sz="1400"/>
              <a:t>publish the findings in high profile journals and business magazines</a:t>
            </a:r>
            <a:r>
              <a:rPr lang="en-GB" altLang="de-DE" sz="1400" b="0"/>
              <a:t>.</a:t>
            </a:r>
          </a:p>
          <a:p>
            <a:pPr marL="285750" indent="-285750" eaLnBrk="1" hangingPunct="1">
              <a:buFont typeface="Arial" panose="020B0604020202020204" pitchFamily="34" charset="0"/>
              <a:buChar char="•"/>
              <a:tabLst>
                <a:tab pos="447675" algn="l"/>
              </a:tabLst>
            </a:pPr>
            <a:r>
              <a:rPr lang="en-GB" altLang="de-DE" sz="1400" b="0"/>
              <a:t>We have carried out a global on-line survey, and we are now</a:t>
            </a:r>
            <a:r>
              <a:rPr lang="en-GB" altLang="de-DE" sz="1400"/>
              <a:t> interviewing CEOs, CQOs &amp; CPOs </a:t>
            </a:r>
            <a:r>
              <a:rPr lang="en-GB" altLang="de-DE" sz="1400" b="0"/>
              <a:t>from selected top performing companies. This will allow us to determine the main features of successful approaches, and how top managers from other companies can learn from the best.</a:t>
            </a:r>
          </a:p>
          <a:p>
            <a:pPr marL="285750" indent="-285750" eaLnBrk="1" hangingPunct="1">
              <a:buFont typeface="Arial" panose="020B0604020202020204" pitchFamily="34" charset="0"/>
              <a:buChar char="•"/>
              <a:tabLst>
                <a:tab pos="447675" algn="l"/>
              </a:tabLst>
            </a:pPr>
            <a:endParaRPr lang="en-GB" altLang="de-DE" sz="1400" b="0"/>
          </a:p>
          <a:p>
            <a:pPr marL="285750" indent="-285750" eaLnBrk="1" hangingPunct="1">
              <a:buFont typeface="Arial" panose="020B0604020202020204" pitchFamily="34" charset="0"/>
              <a:buChar char="•"/>
              <a:tabLst>
                <a:tab pos="447675" algn="l"/>
              </a:tabLst>
            </a:pPr>
            <a:r>
              <a:rPr lang="en-GB" altLang="de-DE" sz="1400" b="0"/>
              <a:t>Hence, these initial results from the on-line survey part of the work aim to:</a:t>
            </a:r>
          </a:p>
          <a:p>
            <a:pPr marL="0" indent="0" eaLnBrk="1" hangingPunct="1">
              <a:tabLst>
                <a:tab pos="447675" algn="l"/>
              </a:tabLst>
            </a:pPr>
            <a:r>
              <a:rPr lang="en-GB" altLang="de-DE" sz="1400" b="0"/>
              <a:t>	a) estimate how well Top Management are seen to be performing regarding Quality, Procurement &amp; SCM; </a:t>
            </a:r>
          </a:p>
          <a:p>
            <a:pPr marL="0" indent="0" eaLnBrk="1" hangingPunct="1">
              <a:tabLst>
                <a:tab pos="447675" algn="l"/>
              </a:tabLst>
            </a:pPr>
            <a:r>
              <a:rPr lang="en-GB" altLang="de-DE" sz="1400" b="0"/>
              <a:t>	b) identify possible good practice companies for the interviews/further/case study part of the research.</a:t>
            </a:r>
            <a:endParaRPr lang="en-US" altLang="de-DE" sz="1400"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8">
            <a:extLst>
              <a:ext uri="{FF2B5EF4-FFF2-40B4-BE49-F238E27FC236}">
                <a16:creationId xmlns:a16="http://schemas.microsoft.com/office/drawing/2014/main" id="{96565501-C65D-4FB3-A27E-5FAD8D11D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5191125"/>
            <a:ext cx="23145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hart 3">
            <a:extLst>
              <a:ext uri="{FF2B5EF4-FFF2-40B4-BE49-F238E27FC236}">
                <a16:creationId xmlns:a16="http://schemas.microsoft.com/office/drawing/2014/main" id="{E25EFFE6-AB40-4308-93EF-EAD5360047F2}"/>
              </a:ext>
            </a:extLst>
          </p:cNvPr>
          <p:cNvGraphicFramePr>
            <a:graphicFrameLocks/>
          </p:cNvGraphicFramePr>
          <p:nvPr>
            <p:extLst>
              <p:ext uri="{D42A27DB-BD31-4B8C-83A1-F6EECF244321}">
                <p14:modId xmlns:p14="http://schemas.microsoft.com/office/powerpoint/2010/main" val="3840145821"/>
              </p:ext>
            </p:extLst>
          </p:nvPr>
        </p:nvGraphicFramePr>
        <p:xfrm>
          <a:off x="1915555" y="2014972"/>
          <a:ext cx="7794626" cy="4576249"/>
        </p:xfrm>
        <a:graphic>
          <a:graphicData uri="http://schemas.openxmlformats.org/drawingml/2006/chart">
            <c:chart xmlns:c="http://schemas.openxmlformats.org/drawingml/2006/chart" xmlns:r="http://schemas.openxmlformats.org/officeDocument/2006/relationships" r:id="rId3"/>
          </a:graphicData>
        </a:graphic>
      </p:graphicFrame>
      <p:pic>
        <p:nvPicPr>
          <p:cNvPr id="61444" name="Picture 16">
            <a:extLst>
              <a:ext uri="{FF2B5EF4-FFF2-40B4-BE49-F238E27FC236}">
                <a16:creationId xmlns:a16="http://schemas.microsoft.com/office/drawing/2014/main" id="{2161142D-0654-46D5-8373-E9D194ED26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2" y="3166153"/>
            <a:ext cx="25050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5">
            <a:extLst>
              <a:ext uri="{FF2B5EF4-FFF2-40B4-BE49-F238E27FC236}">
                <a16:creationId xmlns:a16="http://schemas.microsoft.com/office/drawing/2014/main" id="{C2A2DE6A-1F6E-442A-9A67-2B87A8D48D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096" y="924648"/>
            <a:ext cx="242252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4325362-F44E-4126-A97E-A5A0E8117741}"/>
              </a:ext>
            </a:extLst>
          </p:cNvPr>
          <p:cNvSpPr>
            <a:spLocks noGrp="1"/>
          </p:cNvSpPr>
          <p:nvPr>
            <p:ph type="title"/>
          </p:nvPr>
        </p:nvSpPr>
        <p:spPr>
          <a:xfrm>
            <a:off x="204788" y="90488"/>
            <a:ext cx="6446837" cy="504825"/>
          </a:xfrm>
          <a:ln w="79375">
            <a:solidFill>
              <a:schemeClr val="accent3">
                <a:lumMod val="75000"/>
              </a:schemeClr>
            </a:solidFill>
          </a:ln>
        </p:spPr>
        <p:txBody>
          <a:bodyPr/>
          <a:lstStyle/>
          <a:p>
            <a:pPr>
              <a:defRPr/>
            </a:pPr>
            <a:r>
              <a:rPr lang="en-US" altLang="de-DE"/>
              <a:t>  Managing Quality Risks: The Responses   </a:t>
            </a:r>
            <a:endParaRPr lang="en-GB"/>
          </a:p>
        </p:txBody>
      </p:sp>
      <p:pic>
        <p:nvPicPr>
          <p:cNvPr id="61450" name="Picture 21">
            <a:extLst>
              <a:ext uri="{FF2B5EF4-FFF2-40B4-BE49-F238E27FC236}">
                <a16:creationId xmlns:a16="http://schemas.microsoft.com/office/drawing/2014/main" id="{58270C9B-D41E-4A5A-A75D-08EEFB9292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6134" y="5186362"/>
            <a:ext cx="26289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Picture 23">
            <a:extLst>
              <a:ext uri="{FF2B5EF4-FFF2-40B4-BE49-F238E27FC236}">
                <a16:creationId xmlns:a16="http://schemas.microsoft.com/office/drawing/2014/main" id="{2F88D267-C237-4CC0-A445-F1DF5E0285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0683" y="801516"/>
            <a:ext cx="25050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4" name="Picture 25">
            <a:extLst>
              <a:ext uri="{FF2B5EF4-FFF2-40B4-BE49-F238E27FC236}">
                <a16:creationId xmlns:a16="http://schemas.microsoft.com/office/drawing/2014/main" id="{8A54F48D-7E6B-4CBE-BC7E-F0B44DD4D4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3423" y="726037"/>
            <a:ext cx="2387169" cy="154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a:extLst>
              <a:ext uri="{FF2B5EF4-FFF2-40B4-BE49-F238E27FC236}">
                <a16:creationId xmlns:a16="http://schemas.microsoft.com/office/drawing/2014/main" id="{55CCA74B-ABB1-4763-90F7-3E7FB7A61D12}"/>
              </a:ext>
            </a:extLst>
          </p:cNvPr>
          <p:cNvCxnSpPr>
            <a:cxnSpLocks/>
          </p:cNvCxnSpPr>
          <p:nvPr/>
        </p:nvCxnSpPr>
        <p:spPr bwMode="auto">
          <a:xfrm>
            <a:off x="7237631" y="5327340"/>
            <a:ext cx="358562" cy="533558"/>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76EDF5BC-1FA5-45E7-9BD6-0473119C66D9}"/>
              </a:ext>
            </a:extLst>
          </p:cNvPr>
          <p:cNvCxnSpPr>
            <a:cxnSpLocks/>
          </p:cNvCxnSpPr>
          <p:nvPr/>
        </p:nvCxnSpPr>
        <p:spPr bwMode="auto">
          <a:xfrm flipH="1" flipV="1">
            <a:off x="2095576" y="4481296"/>
            <a:ext cx="556144" cy="522008"/>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005EFEC9-5667-4B24-93F6-C182DFBEB3D5}"/>
              </a:ext>
            </a:extLst>
          </p:cNvPr>
          <p:cNvCxnSpPr>
            <a:cxnSpLocks/>
          </p:cNvCxnSpPr>
          <p:nvPr/>
        </p:nvCxnSpPr>
        <p:spPr bwMode="auto">
          <a:xfrm flipH="1" flipV="1">
            <a:off x="2291294" y="2330709"/>
            <a:ext cx="712129" cy="1028365"/>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BA51EAD-F965-41FA-849D-F29CFE22F50D}"/>
              </a:ext>
            </a:extLst>
          </p:cNvPr>
          <p:cNvCxnSpPr>
            <a:cxnSpLocks/>
          </p:cNvCxnSpPr>
          <p:nvPr/>
        </p:nvCxnSpPr>
        <p:spPr bwMode="auto">
          <a:xfrm flipH="1" flipV="1">
            <a:off x="4903887" y="1845524"/>
            <a:ext cx="983625" cy="404073"/>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BAFC3AA9-835C-4BB5-9023-6375BBB6A583}"/>
              </a:ext>
            </a:extLst>
          </p:cNvPr>
          <p:cNvCxnSpPr>
            <a:cxnSpLocks/>
          </p:cNvCxnSpPr>
          <p:nvPr/>
        </p:nvCxnSpPr>
        <p:spPr bwMode="auto">
          <a:xfrm flipV="1">
            <a:off x="7532179" y="2999371"/>
            <a:ext cx="412899" cy="343498"/>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7184BD5-AC75-42B8-BC59-17A6CA86FE54}"/>
              </a:ext>
            </a:extLst>
          </p:cNvPr>
          <p:cNvCxnSpPr>
            <a:cxnSpLocks/>
          </p:cNvCxnSpPr>
          <p:nvPr/>
        </p:nvCxnSpPr>
        <p:spPr bwMode="auto">
          <a:xfrm flipH="1">
            <a:off x="4342532" y="5944347"/>
            <a:ext cx="561355" cy="130805"/>
          </a:xfrm>
          <a:prstGeom prst="straightConnector1">
            <a:avLst/>
          </a:prstGeom>
          <a:ln>
            <a:tailEnd type="triangle"/>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kt 16" hidden="1">
            <a:extLst>
              <a:ext uri="{FF2B5EF4-FFF2-40B4-BE49-F238E27FC236}">
                <a16:creationId xmlns:a16="http://schemas.microsoft.com/office/drawing/2014/main" id="{7DC451E7-B890-4065-9BB0-975C14AC45D5}"/>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76" name="think-cell Folie" r:id="rId6" imgW="360" imgH="360" progId="TCLayout.ActiveDocument.1">
                  <p:embed/>
                </p:oleObj>
              </mc:Choice>
              <mc:Fallback>
                <p:oleObj name="think-cell Folie" r:id="rId6" imgW="360" imgH="360" progId="TCLayout.ActiveDocument.1">
                  <p:embed/>
                  <p:pic>
                    <p:nvPicPr>
                      <p:cNvPr id="62466" name="Objekt 16" hidden="1">
                        <a:extLst>
                          <a:ext uri="{FF2B5EF4-FFF2-40B4-BE49-F238E27FC236}">
                            <a16:creationId xmlns:a16="http://schemas.microsoft.com/office/drawing/2014/main" id="{7DC451E7-B890-4065-9BB0-975C14AC45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67" name="Rechteck 15" hidden="1">
            <a:extLst>
              <a:ext uri="{FF2B5EF4-FFF2-40B4-BE49-F238E27FC236}">
                <a16:creationId xmlns:a16="http://schemas.microsoft.com/office/drawing/2014/main" id="{AD4D3AF2-4859-4B1A-9433-AA8F6A079A0A}"/>
              </a:ext>
            </a:extLst>
          </p:cNvPr>
          <p:cNvSpPr>
            <a:spLocks noChangeArrowheads="1"/>
          </p:cNvSpPr>
          <p:nvPr>
            <p:custDataLst>
              <p:tags r:id="rId3"/>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endParaRPr lang="de-DE" altLang="de-DE" sz="1400" b="0">
              <a:sym typeface="Arial" panose="020B0604020202020204" pitchFamily="34" charset="0"/>
            </a:endParaRPr>
          </a:p>
        </p:txBody>
      </p:sp>
      <p:sp>
        <p:nvSpPr>
          <p:cNvPr id="62468" name="Titel 1">
            <a:extLst>
              <a:ext uri="{FF2B5EF4-FFF2-40B4-BE49-F238E27FC236}">
                <a16:creationId xmlns:a16="http://schemas.microsoft.com/office/drawing/2014/main" id="{D07790BF-91CF-43BB-812E-FDF0EE643CDC}"/>
              </a:ext>
            </a:extLst>
          </p:cNvPr>
          <p:cNvSpPr>
            <a:spLocks noGrp="1" noChangeArrowheads="1"/>
          </p:cNvSpPr>
          <p:nvPr>
            <p:ph type="title"/>
          </p:nvPr>
        </p:nvSpPr>
        <p:spPr>
          <a:xfrm>
            <a:off x="581025" y="481013"/>
            <a:ext cx="9145588" cy="644525"/>
          </a:xfrm>
        </p:spPr>
        <p:txBody>
          <a:bodyPr/>
          <a:lstStyle/>
          <a:p>
            <a:r>
              <a:rPr lang="en-US" altLang="de-DE" sz="1800"/>
              <a:t>Half the respondents have had between one and three high profile quality failures in the last three years, with poorer performers having significantly more</a:t>
            </a:r>
          </a:p>
        </p:txBody>
      </p:sp>
      <p:sp>
        <p:nvSpPr>
          <p:cNvPr id="62469" name="Rectangle 5">
            <a:extLst>
              <a:ext uri="{FF2B5EF4-FFF2-40B4-BE49-F238E27FC236}">
                <a16:creationId xmlns:a16="http://schemas.microsoft.com/office/drawing/2014/main" id="{DE1E8665-C37E-459C-9E07-86C32EC5D0D1}"/>
              </a:ext>
            </a:extLst>
          </p:cNvPr>
          <p:cNvSpPr txBox="1">
            <a:spLocks noChangeArrowheads="1"/>
          </p:cNvSpPr>
          <p:nvPr/>
        </p:nvSpPr>
        <p:spPr bwMode="gray">
          <a:xfrm>
            <a:off x="509588" y="1404938"/>
            <a:ext cx="9217025" cy="70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38" rIns="90075" bIns="45038">
            <a:spAutoFit/>
          </a:bodyPr>
          <a:lstStyle>
            <a:lvl1pPr marL="342900" indent="-342900" defTabSz="900113">
              <a:spcBef>
                <a:spcPct val="30000"/>
              </a:spcBef>
              <a:defRPr sz="2000" b="1">
                <a:solidFill>
                  <a:schemeClr val="tx1"/>
                </a:solidFill>
                <a:latin typeface="Arial" panose="020B0604020202020204" pitchFamily="34" charset="0"/>
              </a:defRPr>
            </a:lvl1pPr>
            <a:lvl2pPr marL="446088" indent="-266700" defTabSz="900113">
              <a:spcBef>
                <a:spcPct val="30000"/>
              </a:spcBef>
              <a:buChar char="•"/>
              <a:defRPr sz="1600">
                <a:solidFill>
                  <a:schemeClr val="tx1"/>
                </a:solidFill>
                <a:latin typeface="Arial" panose="020B0604020202020204" pitchFamily="34" charset="0"/>
              </a:defRPr>
            </a:lvl2pPr>
            <a:lvl3pPr marL="709613" indent="-233363" defTabSz="900113">
              <a:spcBef>
                <a:spcPct val="30000"/>
              </a:spcBef>
              <a:buChar char="-"/>
              <a:defRPr sz="1400">
                <a:solidFill>
                  <a:schemeClr val="tx1"/>
                </a:solidFill>
                <a:latin typeface="Arial" panose="020B0604020202020204" pitchFamily="34" charset="0"/>
              </a:defRPr>
            </a:lvl3pPr>
            <a:lvl4pPr marL="954088" indent="-214313" defTabSz="900113">
              <a:spcBef>
                <a:spcPct val="30000"/>
              </a:spcBef>
              <a:buChar char="-"/>
              <a:defRPr sz="1200">
                <a:solidFill>
                  <a:schemeClr val="tx1"/>
                </a:solidFill>
                <a:latin typeface="Arial" panose="020B0604020202020204" pitchFamily="34" charset="0"/>
              </a:defRPr>
            </a:lvl4pPr>
            <a:lvl5pPr marL="2025650" indent="-223838" defTabSz="900113">
              <a:spcBef>
                <a:spcPct val="20000"/>
              </a:spcBef>
              <a:buChar char="-"/>
              <a:defRPr sz="1400">
                <a:solidFill>
                  <a:schemeClr val="tx1"/>
                </a:solidFill>
                <a:latin typeface="Arial" panose="020B0604020202020204" pitchFamily="34" charset="0"/>
              </a:defRPr>
            </a:lvl5pPr>
            <a:lvl6pPr marL="2482850" indent="-223838"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40050" indent="-223838"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397250" indent="-223838"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54450" indent="-223838"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r>
              <a:rPr lang="en-US" altLang="en-US"/>
              <a:t>Percentage respondents with high-profile quality failures or product recalls during the last 3 years</a:t>
            </a:r>
          </a:p>
        </p:txBody>
      </p:sp>
      <p:graphicFrame>
        <p:nvGraphicFramePr>
          <p:cNvPr id="62470" name="Chart 10">
            <a:extLst>
              <a:ext uri="{FF2B5EF4-FFF2-40B4-BE49-F238E27FC236}">
                <a16:creationId xmlns:a16="http://schemas.microsoft.com/office/drawing/2014/main" id="{07010367-DD13-49C0-AEA8-DA25D305D15B}"/>
              </a:ext>
            </a:extLst>
          </p:cNvPr>
          <p:cNvGraphicFramePr>
            <a:graphicFrameLocks/>
          </p:cNvGraphicFramePr>
          <p:nvPr>
            <p:extLst>
              <p:ext uri="{D42A27DB-BD31-4B8C-83A1-F6EECF244321}">
                <p14:modId xmlns:p14="http://schemas.microsoft.com/office/powerpoint/2010/main" val="4173435805"/>
              </p:ext>
            </p:extLst>
          </p:nvPr>
        </p:nvGraphicFramePr>
        <p:xfrm>
          <a:off x="606584" y="1870956"/>
          <a:ext cx="8596313" cy="4675187"/>
        </p:xfrm>
        <a:graphic>
          <a:graphicData uri="http://schemas.openxmlformats.org/presentationml/2006/ole">
            <mc:AlternateContent xmlns:mc="http://schemas.openxmlformats.org/markup-compatibility/2006">
              <mc:Choice xmlns:v="urn:schemas-microsoft-com:vml" Requires="v">
                <p:oleObj spid="_x0000_s11277" name="Chart" r:id="rId8" imgW="8602202" imgH="4682134" progId="Excel.Chart.8">
                  <p:embed/>
                </p:oleObj>
              </mc:Choice>
              <mc:Fallback>
                <p:oleObj name="Chart" r:id="rId8" imgW="8602202" imgH="4682134" progId="Excel.Chart.8">
                  <p:embed/>
                  <p:pic>
                    <p:nvPicPr>
                      <p:cNvPr id="62470" name="Chart 10">
                        <a:extLst>
                          <a:ext uri="{FF2B5EF4-FFF2-40B4-BE49-F238E27FC236}">
                            <a16:creationId xmlns:a16="http://schemas.microsoft.com/office/drawing/2014/main" id="{07010367-DD13-49C0-AEA8-DA25D305D15B}"/>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584" y="1870956"/>
                        <a:ext cx="8596313" cy="467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325620-D8A7-4B29-BA5B-A3D00381DAD7}"/>
              </a:ext>
            </a:extLst>
          </p:cNvPr>
          <p:cNvSpPr txBox="1">
            <a:spLocks noChangeArrowheads="1"/>
          </p:cNvSpPr>
          <p:nvPr/>
        </p:nvSpPr>
        <p:spPr>
          <a:xfrm>
            <a:off x="619125" y="538163"/>
            <a:ext cx="9145588" cy="460375"/>
          </a:xfrm>
          <a:prstGeom prst="rect">
            <a:avLst/>
          </a:prstGeom>
        </p:spPr>
        <p:txBody>
          <a:bodyPr/>
          <a:lstStyle>
            <a:lvl1pPr algn="l" defTabSz="900113" rtl="0" eaLnBrk="0" fontAlgn="base" hangingPunct="0">
              <a:spcBef>
                <a:spcPct val="0"/>
              </a:spcBef>
              <a:spcAft>
                <a:spcPct val="0"/>
              </a:spcAft>
              <a:defRPr sz="2400" b="1">
                <a:solidFill>
                  <a:schemeClr val="tx2"/>
                </a:solidFill>
                <a:latin typeface="+mj-lt"/>
                <a:ea typeface="+mj-ea"/>
                <a:cs typeface="+mj-cs"/>
              </a:defRPr>
            </a:lvl1pPr>
            <a:lvl2pPr algn="l" defTabSz="900113" rtl="0" eaLnBrk="0" fontAlgn="base" hangingPunct="0">
              <a:spcBef>
                <a:spcPct val="0"/>
              </a:spcBef>
              <a:spcAft>
                <a:spcPct val="0"/>
              </a:spcAft>
              <a:defRPr sz="2400" b="1">
                <a:solidFill>
                  <a:schemeClr val="tx2"/>
                </a:solidFill>
                <a:latin typeface="Arial" pitchFamily="34" charset="0"/>
              </a:defRPr>
            </a:lvl2pPr>
            <a:lvl3pPr algn="l" defTabSz="900113" rtl="0" eaLnBrk="0" fontAlgn="base" hangingPunct="0">
              <a:spcBef>
                <a:spcPct val="0"/>
              </a:spcBef>
              <a:spcAft>
                <a:spcPct val="0"/>
              </a:spcAft>
              <a:defRPr sz="2400" b="1">
                <a:solidFill>
                  <a:schemeClr val="tx2"/>
                </a:solidFill>
                <a:latin typeface="Arial" pitchFamily="34" charset="0"/>
              </a:defRPr>
            </a:lvl3pPr>
            <a:lvl4pPr algn="l" defTabSz="900113" rtl="0" eaLnBrk="0" fontAlgn="base" hangingPunct="0">
              <a:spcBef>
                <a:spcPct val="0"/>
              </a:spcBef>
              <a:spcAft>
                <a:spcPct val="0"/>
              </a:spcAft>
              <a:defRPr sz="2400" b="1">
                <a:solidFill>
                  <a:schemeClr val="tx2"/>
                </a:solidFill>
                <a:latin typeface="Arial" pitchFamily="34" charset="0"/>
              </a:defRPr>
            </a:lvl4pPr>
            <a:lvl5pPr algn="l" defTabSz="900113" rtl="0" eaLnBrk="0" fontAlgn="base" hangingPunct="0">
              <a:spcBef>
                <a:spcPct val="0"/>
              </a:spcBef>
              <a:spcAft>
                <a:spcPct val="0"/>
              </a:spcAft>
              <a:defRPr sz="2400" b="1">
                <a:solidFill>
                  <a:schemeClr val="tx2"/>
                </a:solidFill>
                <a:latin typeface="Arial" pitchFamily="34" charset="0"/>
              </a:defRPr>
            </a:lvl5pPr>
            <a:lvl6pPr marL="457200" algn="l" defTabSz="900113" rtl="0" fontAlgn="base">
              <a:spcBef>
                <a:spcPct val="0"/>
              </a:spcBef>
              <a:spcAft>
                <a:spcPct val="0"/>
              </a:spcAft>
              <a:defRPr sz="2400" b="1">
                <a:solidFill>
                  <a:schemeClr val="tx2"/>
                </a:solidFill>
                <a:latin typeface="Arial" pitchFamily="34" charset="0"/>
              </a:defRPr>
            </a:lvl6pPr>
            <a:lvl7pPr marL="914400" algn="l" defTabSz="900113" rtl="0" fontAlgn="base">
              <a:spcBef>
                <a:spcPct val="0"/>
              </a:spcBef>
              <a:spcAft>
                <a:spcPct val="0"/>
              </a:spcAft>
              <a:defRPr sz="2400" b="1">
                <a:solidFill>
                  <a:schemeClr val="tx2"/>
                </a:solidFill>
                <a:latin typeface="Arial" pitchFamily="34" charset="0"/>
              </a:defRPr>
            </a:lvl7pPr>
            <a:lvl8pPr marL="1371600" algn="l" defTabSz="900113" rtl="0" fontAlgn="base">
              <a:spcBef>
                <a:spcPct val="0"/>
              </a:spcBef>
              <a:spcAft>
                <a:spcPct val="0"/>
              </a:spcAft>
              <a:defRPr sz="2400" b="1">
                <a:solidFill>
                  <a:schemeClr val="tx2"/>
                </a:solidFill>
                <a:latin typeface="Arial" pitchFamily="34" charset="0"/>
              </a:defRPr>
            </a:lvl8pPr>
            <a:lvl9pPr marL="1828800" algn="l" defTabSz="900113" rtl="0" fontAlgn="base">
              <a:spcBef>
                <a:spcPct val="0"/>
              </a:spcBef>
              <a:spcAft>
                <a:spcPct val="0"/>
              </a:spcAft>
              <a:defRPr sz="2400" b="1">
                <a:solidFill>
                  <a:schemeClr val="tx2"/>
                </a:solidFill>
                <a:latin typeface="Arial" pitchFamily="34" charset="0"/>
              </a:defRPr>
            </a:lvl9pPr>
          </a:lstStyle>
          <a:p>
            <a:pPr>
              <a:defRPr/>
            </a:pPr>
            <a:r>
              <a:rPr lang="en-GB"/>
              <a:t>Does the CEO and executive team contribute to lowering major failures or recalls?</a:t>
            </a:r>
            <a:endParaRPr lang="en-US" altLang="de-DE" kern="0"/>
          </a:p>
        </p:txBody>
      </p:sp>
      <p:sp>
        <p:nvSpPr>
          <p:cNvPr id="4" name="Rectangle 3">
            <a:extLst>
              <a:ext uri="{FF2B5EF4-FFF2-40B4-BE49-F238E27FC236}">
                <a16:creationId xmlns:a16="http://schemas.microsoft.com/office/drawing/2014/main" id="{285806E3-CB63-4361-8EE6-7AD110932DF3}"/>
              </a:ext>
            </a:extLst>
          </p:cNvPr>
          <p:cNvSpPr/>
          <p:nvPr/>
        </p:nvSpPr>
        <p:spPr>
          <a:xfrm>
            <a:off x="619125" y="1654175"/>
            <a:ext cx="9229726" cy="4278094"/>
          </a:xfrm>
          <a:prstGeom prst="rect">
            <a:avLst/>
          </a:prstGeom>
        </p:spPr>
        <p:txBody>
          <a:bodyPr wrap="square">
            <a:spAutoFit/>
          </a:bodyPr>
          <a:lstStyle/>
          <a:p>
            <a:pPr>
              <a:defRPr/>
            </a:pPr>
            <a:r>
              <a:rPr lang="en-GB" sz="2000"/>
              <a:t>YES</a:t>
            </a:r>
            <a:r>
              <a:rPr lang="en-GB" sz="2000" b="0"/>
              <a:t> – companies had fewer (less than three) quality failures/recalls when:</a:t>
            </a:r>
          </a:p>
          <a:p>
            <a:pPr>
              <a:defRPr/>
            </a:pPr>
            <a:endParaRPr lang="en-GB" sz="2000" b="0"/>
          </a:p>
          <a:p>
            <a:pPr marL="285750" indent="-285750">
              <a:buFont typeface="Arial" panose="020B0604020202020204" pitchFamily="34" charset="0"/>
              <a:buChar char="•"/>
              <a:defRPr/>
            </a:pPr>
            <a:r>
              <a:rPr lang="en-GB" sz="2000" b="0"/>
              <a:t>CEOs demonstrated leadership and commitment to quality;</a:t>
            </a:r>
          </a:p>
          <a:p>
            <a:pPr marL="285750" indent="-285750">
              <a:buFont typeface="Arial" panose="020B0604020202020204" pitchFamily="34" charset="0"/>
              <a:buChar char="•"/>
              <a:defRPr/>
            </a:pPr>
            <a:r>
              <a:rPr lang="en-GB" sz="2000" b="0"/>
              <a:t>CEOs had a clear vision and strategy which includes quality;</a:t>
            </a:r>
          </a:p>
          <a:p>
            <a:pPr marL="285750" indent="-285750">
              <a:buFont typeface="Arial" panose="020B0604020202020204" pitchFamily="34" charset="0"/>
              <a:buChar char="•"/>
              <a:defRPr/>
            </a:pPr>
            <a:r>
              <a:rPr lang="en-GB" sz="2000" b="0"/>
              <a:t>CEOs ensured that quality policies are aligned with the company strategy;</a:t>
            </a:r>
          </a:p>
          <a:p>
            <a:pPr marL="285750" indent="-285750">
              <a:buFont typeface="Arial" panose="020B0604020202020204" pitchFamily="34" charset="0"/>
              <a:buChar char="•"/>
              <a:defRPr/>
            </a:pPr>
            <a:r>
              <a:rPr lang="en-GB" sz="2000" b="0"/>
              <a:t>Executive teams promoted and supported continuous improvement throughout the company and supply chain;</a:t>
            </a:r>
          </a:p>
          <a:p>
            <a:pPr marL="285750" indent="-285750">
              <a:buFont typeface="Arial" panose="020B0604020202020204" pitchFamily="34" charset="0"/>
              <a:buChar char="•"/>
              <a:defRPr/>
            </a:pPr>
            <a:r>
              <a:rPr lang="en-GB" sz="2000" b="0"/>
              <a:t>Executive teams ensure there is a well developed knowledge of quality tools and techniques throughout the company.</a:t>
            </a:r>
          </a:p>
          <a:p>
            <a:pPr marL="285750" indent="-285750">
              <a:buFont typeface="Arial" panose="020B0604020202020204" pitchFamily="34" charset="0"/>
              <a:buChar char="•"/>
              <a:defRPr/>
            </a:pPr>
            <a:endParaRPr lang="en-GB" sz="2000" b="0"/>
          </a:p>
          <a:p>
            <a:pPr>
              <a:defRPr/>
            </a:pPr>
            <a:r>
              <a:rPr lang="en-GB" sz="2000" b="0"/>
              <a:t>The above factors were statistically significant in affecting the number of major quality failures/recalls.</a:t>
            </a:r>
          </a:p>
          <a:p>
            <a:pPr>
              <a:defRPr/>
            </a:pPr>
            <a:endParaRPr lang="en-GB" sz="1600" b="0"/>
          </a:p>
          <a:p>
            <a:pPr>
              <a:defRPr/>
            </a:pPr>
            <a:endParaRPr lang="en-GB" sz="16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a:extLst>
              <a:ext uri="{FF2B5EF4-FFF2-40B4-BE49-F238E27FC236}">
                <a16:creationId xmlns:a16="http://schemas.microsoft.com/office/drawing/2014/main" id="{DEEB1F42-9170-44F2-9925-8E18528A5B56}"/>
              </a:ext>
            </a:extLst>
          </p:cNvPr>
          <p:cNvSpPr>
            <a:spLocks noChangeArrowheads="1"/>
          </p:cNvSpPr>
          <p:nvPr/>
        </p:nvSpPr>
        <p:spPr bwMode="auto">
          <a:xfrm>
            <a:off x="474663" y="503238"/>
            <a:ext cx="91455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de-DE" sz="2200">
                <a:solidFill>
                  <a:schemeClr val="tx2"/>
                </a:solidFill>
              </a:rPr>
              <a:t>Reducing major failures by fact-based decision making, quality and risk governance and risk prevention</a:t>
            </a:r>
            <a:endParaRPr lang="en-GB" altLang="en-US" sz="2200">
              <a:solidFill>
                <a:schemeClr val="tx2"/>
              </a:solidFill>
            </a:endParaRPr>
          </a:p>
        </p:txBody>
      </p:sp>
      <p:sp>
        <p:nvSpPr>
          <p:cNvPr id="3" name="TextBox 2">
            <a:extLst>
              <a:ext uri="{FF2B5EF4-FFF2-40B4-BE49-F238E27FC236}">
                <a16:creationId xmlns:a16="http://schemas.microsoft.com/office/drawing/2014/main" id="{1921C09A-C29C-469C-9774-B8D308E245DA}"/>
              </a:ext>
            </a:extLst>
          </p:cNvPr>
          <p:cNvSpPr txBox="1"/>
          <p:nvPr/>
        </p:nvSpPr>
        <p:spPr>
          <a:xfrm>
            <a:off x="474663" y="1546225"/>
            <a:ext cx="9577796" cy="4401205"/>
          </a:xfrm>
          <a:prstGeom prst="rect">
            <a:avLst/>
          </a:prstGeom>
          <a:noFill/>
        </p:spPr>
        <p:txBody>
          <a:bodyPr wrap="square">
            <a:spAutoFit/>
          </a:bodyPr>
          <a:lstStyle/>
          <a:p>
            <a:pPr>
              <a:defRPr/>
            </a:pPr>
            <a:r>
              <a:rPr lang="en-GB" sz="2000" b="0"/>
              <a:t>Other factors that significantly affect the number of major failure/recalls include:</a:t>
            </a:r>
          </a:p>
          <a:p>
            <a:pPr marL="285750" indent="-285750">
              <a:buFont typeface="Arial" panose="020B0604020202020204" pitchFamily="34" charset="0"/>
              <a:buChar char="•"/>
              <a:defRPr/>
            </a:pPr>
            <a:r>
              <a:rPr lang="en-GB" sz="2000" b="0"/>
              <a:t>Executives promote a culture of decision-making based on factual evidence;</a:t>
            </a:r>
          </a:p>
          <a:p>
            <a:pPr marL="285750" indent="-285750">
              <a:buFont typeface="Arial" panose="020B0604020202020204" pitchFamily="34" charset="0"/>
              <a:buChar char="•"/>
              <a:defRPr/>
            </a:pPr>
            <a:r>
              <a:rPr lang="en-GB" sz="2000" b="0"/>
              <a:t>There is an effective governance policy and process to eliminate quality and supply chain risk;</a:t>
            </a:r>
          </a:p>
          <a:p>
            <a:pPr marL="285750" indent="-285750">
              <a:buFont typeface="Arial" panose="020B0604020202020204" pitchFamily="34" charset="0"/>
              <a:buChar char="•"/>
              <a:defRPr/>
            </a:pPr>
            <a:r>
              <a:rPr lang="en-GB" sz="2000" b="0"/>
              <a:t>Potential problems are prevented through effective quality planning in the company and the supply chain.</a:t>
            </a:r>
          </a:p>
          <a:p>
            <a:pPr>
              <a:defRPr/>
            </a:pPr>
            <a:endParaRPr lang="en-GB" sz="2000" b="0"/>
          </a:p>
          <a:p>
            <a:pPr>
              <a:defRPr/>
            </a:pPr>
            <a:r>
              <a:rPr lang="en-GB" sz="2000" b="0"/>
              <a:t>Factors that did not appear on their own to significantly affect the number of major failure/recalls include:</a:t>
            </a:r>
          </a:p>
          <a:p>
            <a:pPr marL="285750" indent="-285750">
              <a:buFont typeface="Arial" panose="020B0604020202020204" pitchFamily="34" charset="0"/>
              <a:buChar char="•"/>
              <a:defRPr/>
            </a:pPr>
            <a:r>
              <a:rPr lang="en-GB" sz="2000" b="0"/>
              <a:t>Requiring the true root causes of risks and failures to be clearly identified</a:t>
            </a:r>
            <a:r>
              <a:rPr lang="en-GB" b="0"/>
              <a:t>;</a:t>
            </a:r>
          </a:p>
          <a:p>
            <a:pPr marL="285750" indent="-285750">
              <a:buFont typeface="Arial" panose="020B0604020202020204" pitchFamily="34" charset="0"/>
              <a:buChar char="•"/>
              <a:defRPr/>
            </a:pPr>
            <a:r>
              <a:rPr lang="en-GB" sz="2000" b="0"/>
              <a:t>Executive understanding the importance of supply chain quality assurance;</a:t>
            </a:r>
          </a:p>
          <a:p>
            <a:pPr marL="285750" indent="-285750">
              <a:buFont typeface="Arial" panose="020B0604020202020204" pitchFamily="34" charset="0"/>
              <a:buChar char="•"/>
              <a:defRPr/>
            </a:pPr>
            <a:r>
              <a:rPr lang="en-GB" sz="2000" b="0"/>
              <a:t>Executive vigilant in promoting risk based approaches to the supply chain;</a:t>
            </a:r>
          </a:p>
          <a:p>
            <a:pPr marL="285750" indent="-285750">
              <a:buFont typeface="Arial" panose="020B0604020202020204" pitchFamily="34" charset="0"/>
              <a:buChar char="•"/>
              <a:defRPr/>
            </a:pPr>
            <a:r>
              <a:rPr lang="en-GB" sz="2000" b="0"/>
              <a:t>Company good at quality/supply chain performance compared to competitors.</a:t>
            </a:r>
          </a:p>
          <a:p>
            <a:pPr marL="285750" indent="-285750">
              <a:buFont typeface="Arial" panose="020B0604020202020204" pitchFamily="34" charset="0"/>
              <a:buChar char="•"/>
              <a:defRPr/>
            </a:pPr>
            <a:endParaRPr lang="en-GB" sz="2000" b="0">
              <a:solidFill>
                <a:srgbClr val="0070C0"/>
              </a:solidFill>
            </a:endParaRPr>
          </a:p>
        </p:txBody>
      </p:sp>
      <p:sp>
        <p:nvSpPr>
          <p:cNvPr id="66564" name="TextBox 3">
            <a:extLst>
              <a:ext uri="{FF2B5EF4-FFF2-40B4-BE49-F238E27FC236}">
                <a16:creationId xmlns:a16="http://schemas.microsoft.com/office/drawing/2014/main" id="{20E299EE-3486-4242-86D3-B08426F842FC}"/>
              </a:ext>
            </a:extLst>
          </p:cNvPr>
          <p:cNvSpPr txBox="1">
            <a:spLocks noChangeArrowheads="1"/>
          </p:cNvSpPr>
          <p:nvPr/>
        </p:nvSpPr>
        <p:spPr bwMode="auto">
          <a:xfrm>
            <a:off x="806450" y="5975350"/>
            <a:ext cx="7032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GB" altLang="en-US" sz="1800">
                <a:solidFill>
                  <a:srgbClr val="0070C0"/>
                </a:solidFill>
              </a:rPr>
              <a:t>These areas will be explored further in stage 2 of the research.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a:extLst>
              <a:ext uri="{FF2B5EF4-FFF2-40B4-BE49-F238E27FC236}">
                <a16:creationId xmlns:a16="http://schemas.microsoft.com/office/drawing/2014/main" id="{002D4082-7BB8-4BB4-8F20-ADC2A37850A7}"/>
              </a:ext>
            </a:extLst>
          </p:cNvPr>
          <p:cNvSpPr>
            <a:spLocks noChangeArrowheads="1"/>
          </p:cNvSpPr>
          <p:nvPr/>
        </p:nvSpPr>
        <p:spPr bwMode="auto">
          <a:xfrm>
            <a:off x="474663" y="503238"/>
            <a:ext cx="91455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de-DE" sz="2200">
                <a:solidFill>
                  <a:schemeClr val="tx2"/>
                </a:solidFill>
              </a:rPr>
              <a:t>Does CEO and Board level representation of quality and supply chain function impact on the number of </a:t>
            </a:r>
            <a:r>
              <a:rPr lang="en-US" altLang="en-US" sz="2200">
                <a:solidFill>
                  <a:schemeClr val="tx2"/>
                </a:solidFill>
              </a:rPr>
              <a:t>product failures or recalls?</a:t>
            </a:r>
            <a:endParaRPr lang="en-GB" altLang="en-US" sz="2200">
              <a:solidFill>
                <a:schemeClr val="tx2"/>
              </a:solidFill>
            </a:endParaRPr>
          </a:p>
        </p:txBody>
      </p:sp>
      <p:sp>
        <p:nvSpPr>
          <p:cNvPr id="67587" name="TextBox 2">
            <a:extLst>
              <a:ext uri="{FF2B5EF4-FFF2-40B4-BE49-F238E27FC236}">
                <a16:creationId xmlns:a16="http://schemas.microsoft.com/office/drawing/2014/main" id="{4678BD6B-5628-4CE6-B32B-BE8D6B2782E8}"/>
              </a:ext>
            </a:extLst>
          </p:cNvPr>
          <p:cNvSpPr txBox="1">
            <a:spLocks noChangeArrowheads="1"/>
          </p:cNvSpPr>
          <p:nvPr/>
        </p:nvSpPr>
        <p:spPr bwMode="auto">
          <a:xfrm>
            <a:off x="908050" y="1727200"/>
            <a:ext cx="824388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GB" altLang="en-US" sz="2000"/>
              <a:t>YES –</a:t>
            </a:r>
            <a:r>
              <a:rPr lang="en-GB" altLang="en-US" sz="2000" b="0"/>
              <a:t> there were less failures or a higher chance of zero failure when:</a:t>
            </a:r>
            <a:br>
              <a:rPr lang="en-GB" altLang="en-US" sz="2000" b="0"/>
            </a:br>
            <a:endParaRPr lang="en-GB" altLang="en-US" sz="2000" b="0"/>
          </a:p>
          <a:p>
            <a:pPr lvl="1">
              <a:buFont typeface="Arial" panose="020B0604020202020204" pitchFamily="34" charset="0"/>
              <a:buChar char="•"/>
            </a:pPr>
            <a:r>
              <a:rPr lang="en-GB" altLang="en-US" sz="2000" b="0"/>
              <a:t>CEOs communicated throughout the company and its supply chain the importance of conforming to quality management systems</a:t>
            </a:r>
            <a:br>
              <a:rPr lang="en-GB" altLang="en-US" sz="2000" b="0"/>
            </a:br>
            <a:endParaRPr lang="en-GB" altLang="en-US" sz="2000" b="0"/>
          </a:p>
          <a:p>
            <a:pPr lvl="1">
              <a:buFont typeface="Arial" panose="020B0604020202020204" pitchFamily="34" charset="0"/>
              <a:buChar char="•"/>
            </a:pPr>
            <a:r>
              <a:rPr lang="en-GB" altLang="en-US" sz="2000" b="0"/>
              <a:t>There are board-level supply chain management and/or quality management representatives</a:t>
            </a:r>
            <a:br>
              <a:rPr lang="en-GB" altLang="en-US" sz="2000">
                <a:solidFill>
                  <a:srgbClr val="0070C0"/>
                </a:solidFill>
              </a:rPr>
            </a:br>
            <a:endParaRPr lang="en-GB" altLang="en-US" sz="2000">
              <a:solidFill>
                <a:srgbClr val="0070C0"/>
              </a:solidFill>
            </a:endParaRPr>
          </a:p>
          <a:p>
            <a:pPr lvl="1">
              <a:buFont typeface="Arial" panose="020B0604020202020204" pitchFamily="34" charset="0"/>
              <a:buChar char="•"/>
            </a:pPr>
            <a:endParaRPr lang="en-GB" altLang="en-US" sz="2000">
              <a:solidFill>
                <a:srgbClr val="0070C0"/>
              </a:solidFill>
            </a:endParaRPr>
          </a:p>
          <a:p>
            <a:r>
              <a:rPr lang="en-GB" altLang="en-US" sz="2000">
                <a:solidFill>
                  <a:srgbClr val="0070C0"/>
                </a:solidFill>
              </a:rPr>
              <a:t>The interface between the CEO, Supply Chain Management and Quality Management at board level is being explored further in stage 2 of the research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6252BA8-2410-4015-BE1F-BD0EBB5BF471}"/>
              </a:ext>
            </a:extLst>
          </p:cNvPr>
          <p:cNvSpPr>
            <a:spLocks noGrp="1" noChangeArrowheads="1"/>
          </p:cNvSpPr>
          <p:nvPr>
            <p:ph type="title"/>
          </p:nvPr>
        </p:nvSpPr>
        <p:spPr>
          <a:xfrm>
            <a:off x="558800" y="646113"/>
            <a:ext cx="9145588" cy="830262"/>
          </a:xfrm>
        </p:spPr>
        <p:txBody>
          <a:bodyPr/>
          <a:lstStyle/>
          <a:p>
            <a:r>
              <a:rPr lang="en-US" altLang="de-DE"/>
              <a:t>6. </a:t>
            </a:r>
            <a:r>
              <a:rPr lang="en-GB" altLang="en-US"/>
              <a:t>Supply chain management and procurement</a:t>
            </a:r>
            <a:br>
              <a:rPr lang="en-GB" altLang="en-US">
                <a:solidFill>
                  <a:schemeClr val="tx1"/>
                </a:solidFill>
              </a:rPr>
            </a:br>
            <a:endParaRPr lang="en-US" altLang="de-DE"/>
          </a:p>
        </p:txBody>
      </p:sp>
      <p:sp>
        <p:nvSpPr>
          <p:cNvPr id="3" name="Rectangle 2">
            <a:extLst>
              <a:ext uri="{FF2B5EF4-FFF2-40B4-BE49-F238E27FC236}">
                <a16:creationId xmlns:a16="http://schemas.microsoft.com/office/drawing/2014/main" id="{51AF119D-C938-425E-8B89-CDEC04DC6E3C}"/>
              </a:ext>
            </a:extLst>
          </p:cNvPr>
          <p:cNvSpPr/>
          <p:nvPr/>
        </p:nvSpPr>
        <p:spPr>
          <a:xfrm>
            <a:off x="554038" y="1366838"/>
            <a:ext cx="9426575" cy="4524375"/>
          </a:xfrm>
          <a:prstGeom prst="rect">
            <a:avLst/>
          </a:prstGeom>
        </p:spPr>
        <p:txBody>
          <a:bodyPr>
            <a:spAutoFit/>
          </a:bodyPr>
          <a:lstStyle/>
          <a:p>
            <a:pPr marL="285750" indent="-285750">
              <a:buFont typeface="Arial" panose="020B0604020202020204" pitchFamily="34" charset="0"/>
              <a:buChar char="•"/>
              <a:defRPr/>
            </a:pPr>
            <a:r>
              <a:rPr lang="en-GB" sz="1600" b="0"/>
              <a:t>Factors that significantly affected quality / SCM performance are: </a:t>
            </a:r>
          </a:p>
          <a:p>
            <a:pPr marL="742950" lvl="1" indent="-285750">
              <a:buFont typeface="Arial" panose="020B0604020202020204" pitchFamily="34" charset="0"/>
              <a:buChar char="•"/>
              <a:defRPr/>
            </a:pPr>
            <a:r>
              <a:rPr lang="en-GB" sz="1600" b="0"/>
              <a:t>Executives promote and support continuous improvement throughout the company and supply chain</a:t>
            </a:r>
            <a:r>
              <a:rPr lang="en-GB" sz="1200" b="0"/>
              <a:t>;</a:t>
            </a:r>
          </a:p>
          <a:p>
            <a:pPr marL="742950" lvl="1" indent="-285750">
              <a:buFont typeface="Arial" panose="020B0604020202020204" pitchFamily="34" charset="0"/>
              <a:buChar char="•"/>
              <a:defRPr/>
            </a:pPr>
            <a:r>
              <a:rPr lang="en-GB" sz="1600" b="0"/>
              <a:t>The standing of procurement / supply chain management in the company.</a:t>
            </a:r>
            <a:br>
              <a:rPr lang="en-US" sz="1600" b="0"/>
            </a:br>
            <a:endParaRPr lang="en-US" sz="1600" b="0"/>
          </a:p>
          <a:p>
            <a:pPr marL="342900" indent="-342900">
              <a:buFont typeface="Arial" panose="020B0604020202020204" pitchFamily="34" charset="0"/>
              <a:buChar char="•"/>
              <a:defRPr/>
            </a:pPr>
            <a:r>
              <a:rPr lang="en-US" altLang="de-DE" sz="1600" b="0"/>
              <a:t>The most commonly cited potentials to improve material quality supplies are:</a:t>
            </a:r>
          </a:p>
          <a:p>
            <a:pPr marL="800100" lvl="1" indent="-342900">
              <a:buFont typeface="Arial" panose="020B0604020202020204" pitchFamily="34" charset="0"/>
              <a:buChar char="•"/>
              <a:defRPr/>
            </a:pPr>
            <a:r>
              <a:rPr lang="en-US" altLang="de-DE" sz="1600" b="0"/>
              <a:t>Having better and faster interfaces between internal functions within the company and with external suppliers, and</a:t>
            </a:r>
          </a:p>
          <a:p>
            <a:pPr marL="800100" lvl="1" indent="-342900">
              <a:buFont typeface="Arial" panose="020B0604020202020204" pitchFamily="34" charset="0"/>
              <a:buChar char="•"/>
              <a:defRPr/>
            </a:pPr>
            <a:r>
              <a:rPr lang="en-US" altLang="de-DE" sz="1600" b="0"/>
              <a:t>Having standardized processes.</a:t>
            </a:r>
            <a:br>
              <a:rPr lang="en-US" altLang="de-DE" sz="1600" b="0"/>
            </a:br>
            <a:endParaRPr lang="en-US" sz="1600" b="0"/>
          </a:p>
          <a:p>
            <a:pPr marL="342900" indent="-342900">
              <a:buFont typeface="Arial" panose="020B0604020202020204" pitchFamily="34" charset="0"/>
              <a:buChar char="•"/>
              <a:defRPr/>
            </a:pPr>
            <a:r>
              <a:rPr lang="en-US" altLang="de-DE" sz="1600" b="0"/>
              <a:t>One in ten companies have acquired suppliers many times to improve quality.</a:t>
            </a:r>
            <a:br>
              <a:rPr lang="en-US" altLang="de-DE" sz="1600" b="0"/>
            </a:br>
            <a:endParaRPr lang="en-US" altLang="de-DE" sz="1600" b="0"/>
          </a:p>
          <a:p>
            <a:pPr marL="342900" indent="-342900">
              <a:buFont typeface="Arial" panose="020B0604020202020204" pitchFamily="34" charset="0"/>
              <a:buChar char="•"/>
              <a:defRPr/>
            </a:pPr>
            <a:r>
              <a:rPr lang="en-GB" sz="1600" b="0"/>
              <a:t>There appears to be a significant commitment to local procurement with one in four companies sourcing over half of its supplies locally.</a:t>
            </a:r>
            <a:br>
              <a:rPr lang="en-US" altLang="de-DE" sz="1600" b="0"/>
            </a:br>
            <a:endParaRPr lang="en-US" altLang="de-DE" sz="1600" b="0"/>
          </a:p>
          <a:p>
            <a:pPr marL="342900" indent="-342900">
              <a:buFont typeface="Arial" panose="020B0604020202020204" pitchFamily="34" charset="0"/>
              <a:buChar char="•"/>
              <a:defRPr/>
            </a:pPr>
            <a:r>
              <a:rPr lang="en-GB" sz="1600" b="0"/>
              <a:t>When comparing quality problems caused through the manufacturing and transportation processes</a:t>
            </a:r>
            <a:r>
              <a:rPr lang="en-GB" sz="1200" b="0"/>
              <a:t> </a:t>
            </a:r>
            <a:r>
              <a:rPr lang="en-GB" sz="1600" b="0"/>
              <a:t>a</a:t>
            </a:r>
            <a:r>
              <a:rPr lang="en-US" sz="1600" b="0"/>
              <a:t> quarter of companies reported no quality problems caused by transport;  a further 60% of companies said less than 10% of their problems were caused by transportation.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21293DE-4210-4CAD-9080-5808947605FC}"/>
              </a:ext>
            </a:extLst>
          </p:cNvPr>
          <p:cNvSpPr>
            <a:spLocks noGrp="1" noChangeArrowheads="1"/>
          </p:cNvSpPr>
          <p:nvPr>
            <p:ph type="title"/>
          </p:nvPr>
        </p:nvSpPr>
        <p:spPr>
          <a:xfrm>
            <a:off x="547688" y="466725"/>
            <a:ext cx="9145587" cy="830263"/>
          </a:xfrm>
        </p:spPr>
        <p:txBody>
          <a:bodyPr/>
          <a:lstStyle/>
          <a:p>
            <a:r>
              <a:rPr lang="en-US" altLang="de-DE"/>
              <a:t>7: </a:t>
            </a:r>
            <a:r>
              <a:rPr lang="en-GB" altLang="en-US"/>
              <a:t>Procurement and supply chain’s roles in quality management</a:t>
            </a:r>
            <a:endParaRPr lang="en-US" altLang="de-DE"/>
          </a:p>
        </p:txBody>
      </p:sp>
      <p:sp>
        <p:nvSpPr>
          <p:cNvPr id="5" name="Rectangle 4">
            <a:extLst>
              <a:ext uri="{FF2B5EF4-FFF2-40B4-BE49-F238E27FC236}">
                <a16:creationId xmlns:a16="http://schemas.microsoft.com/office/drawing/2014/main" id="{2E7A67B2-84B5-4F97-B31D-156BBDE63B83}"/>
              </a:ext>
            </a:extLst>
          </p:cNvPr>
          <p:cNvSpPr/>
          <p:nvPr/>
        </p:nvSpPr>
        <p:spPr>
          <a:xfrm>
            <a:off x="547688" y="1403350"/>
            <a:ext cx="9426575" cy="5508625"/>
          </a:xfrm>
          <a:prstGeom prst="rect">
            <a:avLst/>
          </a:prstGeom>
        </p:spPr>
        <p:txBody>
          <a:bodyPr>
            <a:spAutoFit/>
          </a:bodyPr>
          <a:lstStyle/>
          <a:p>
            <a:pPr>
              <a:defRPr/>
            </a:pPr>
            <a:r>
              <a:rPr lang="en-GB" sz="1600" b="0"/>
              <a:t>Three quarters of companies said the interface between procurement / supply chain management functions and the executive team of their company was good or very good:</a:t>
            </a:r>
          </a:p>
          <a:p>
            <a:pPr>
              <a:defRPr/>
            </a:pPr>
            <a:endParaRPr lang="en-GB" sz="1600" b="0"/>
          </a:p>
          <a:p>
            <a:pPr marL="285750" indent="-285750">
              <a:buFont typeface="Arial" panose="020B0604020202020204" pitchFamily="34" charset="0"/>
              <a:buChar char="•"/>
              <a:defRPr/>
            </a:pPr>
            <a:r>
              <a:rPr lang="en-US" altLang="de-DE" sz="1600" b="0"/>
              <a:t>At three out of four companies the directors and managers are said to communicate quality issues effectively with the CEO;</a:t>
            </a:r>
          </a:p>
          <a:p>
            <a:pPr marL="285750" indent="-285750">
              <a:buFont typeface="Arial" panose="020B0604020202020204" pitchFamily="34" charset="0"/>
              <a:buChar char="•"/>
              <a:defRPr/>
            </a:pPr>
            <a:r>
              <a:rPr lang="en-US" sz="1600" b="0"/>
              <a:t>8</a:t>
            </a:r>
            <a:r>
              <a:rPr lang="en-GB" sz="1600" b="0"/>
              <a:t>0% of companies described the interface between the quality function and the CEO of the company as good or very good;</a:t>
            </a:r>
          </a:p>
          <a:p>
            <a:pPr marL="285750" indent="-285750">
              <a:buFont typeface="Arial" panose="020B0604020202020204" pitchFamily="34" charset="0"/>
              <a:buChar char="•"/>
              <a:defRPr/>
            </a:pPr>
            <a:r>
              <a:rPr lang="en-GB" sz="1600" b="0"/>
              <a:t>Three out of four Chief Procurement Officers are described as far sighted and visionary, and the majority (84%) of companies said they had specific controlling of procurement and supply chain activities.  </a:t>
            </a:r>
            <a:br>
              <a:rPr lang="en-GB" sz="1600" b="0"/>
            </a:br>
            <a:endParaRPr lang="en-GB" sz="1600" b="0"/>
          </a:p>
          <a:p>
            <a:pPr>
              <a:defRPr/>
            </a:pPr>
            <a:r>
              <a:rPr lang="en-GB" sz="1600" b="0"/>
              <a:t>BUT</a:t>
            </a:r>
            <a:br>
              <a:rPr lang="en-GB" sz="1600" b="0"/>
            </a:br>
            <a:endParaRPr lang="en-GB" sz="1600" b="0"/>
          </a:p>
          <a:p>
            <a:pPr marL="285750" indent="-285750">
              <a:buFont typeface="Arial" panose="020B0604020202020204" pitchFamily="34" charset="0"/>
              <a:buChar char="•"/>
              <a:defRPr/>
            </a:pPr>
            <a:r>
              <a:rPr lang="en-GB" sz="1600" b="0"/>
              <a:t>Only one in eight companies say the standing of procurement and supply chain management in their company is very high, with most rating it as high or medium;  </a:t>
            </a:r>
          </a:p>
          <a:p>
            <a:pPr marL="285750" indent="-285750">
              <a:buFont typeface="Arial" panose="020B0604020202020204" pitchFamily="34" charset="0"/>
              <a:buChar char="•"/>
              <a:defRPr/>
            </a:pPr>
            <a:r>
              <a:rPr lang="en-GB" sz="1600" b="0"/>
              <a:t>One in five companies said that a procurement and supply chain management strategy had not been communicated within their company or they were not sure;</a:t>
            </a:r>
          </a:p>
          <a:p>
            <a:pPr marL="285750" indent="-285750">
              <a:buFont typeface="Arial" panose="020B0604020202020204" pitchFamily="34" charset="0"/>
              <a:buChar char="•"/>
              <a:defRPr/>
            </a:pPr>
            <a:r>
              <a:rPr lang="en-GB" sz="1600" b="0"/>
              <a:t>One in eight companies say they do not have fully standardised and documented procurement and </a:t>
            </a:r>
            <a:br>
              <a:rPr lang="en-GB" sz="1600" b="0"/>
            </a:br>
            <a:r>
              <a:rPr lang="en-GB" sz="1600" b="0"/>
              <a:t>supply chain management activities.</a:t>
            </a:r>
            <a:br>
              <a:rPr lang="en-GB" sz="1600" b="0"/>
            </a:br>
            <a:endParaRPr lang="en-GB" sz="1600" b="0"/>
          </a:p>
          <a:p>
            <a:pPr marL="285750" indent="-285750">
              <a:buFont typeface="Arial" panose="020B0604020202020204" pitchFamily="34" charset="0"/>
              <a:buChar char="•"/>
              <a:defRPr/>
            </a:pPr>
            <a:endParaRPr lang="en-GB" sz="1600" b="0"/>
          </a:p>
          <a:p>
            <a:pPr marL="285750" indent="-285750">
              <a:buFont typeface="Arial" panose="020B0604020202020204" pitchFamily="34" charset="0"/>
              <a:buChar char="•"/>
              <a:defRPr/>
            </a:pPr>
            <a:endParaRPr lang="en-US" sz="1600" b="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696927A-E3D4-47E2-A616-3905A73ECBEA}"/>
              </a:ext>
            </a:extLst>
          </p:cNvPr>
          <p:cNvSpPr txBox="1">
            <a:spLocks noChangeArrowheads="1"/>
          </p:cNvSpPr>
          <p:nvPr/>
        </p:nvSpPr>
        <p:spPr>
          <a:xfrm>
            <a:off x="619125" y="719138"/>
            <a:ext cx="9145588" cy="460375"/>
          </a:xfrm>
          <a:prstGeom prst="rect">
            <a:avLst/>
          </a:prstGeom>
        </p:spPr>
        <p:txBody>
          <a:bodyPr/>
          <a:lstStyle>
            <a:lvl1pPr algn="l" defTabSz="900113" rtl="0" eaLnBrk="0" fontAlgn="base" hangingPunct="0">
              <a:spcBef>
                <a:spcPct val="0"/>
              </a:spcBef>
              <a:spcAft>
                <a:spcPct val="0"/>
              </a:spcAft>
              <a:defRPr sz="2400" b="1">
                <a:solidFill>
                  <a:schemeClr val="tx2"/>
                </a:solidFill>
                <a:latin typeface="+mj-lt"/>
                <a:ea typeface="+mj-ea"/>
                <a:cs typeface="+mj-cs"/>
              </a:defRPr>
            </a:lvl1pPr>
            <a:lvl2pPr algn="l" defTabSz="900113" rtl="0" eaLnBrk="0" fontAlgn="base" hangingPunct="0">
              <a:spcBef>
                <a:spcPct val="0"/>
              </a:spcBef>
              <a:spcAft>
                <a:spcPct val="0"/>
              </a:spcAft>
              <a:defRPr sz="2400" b="1">
                <a:solidFill>
                  <a:schemeClr val="tx2"/>
                </a:solidFill>
                <a:latin typeface="Arial" pitchFamily="34" charset="0"/>
              </a:defRPr>
            </a:lvl2pPr>
            <a:lvl3pPr algn="l" defTabSz="900113" rtl="0" eaLnBrk="0" fontAlgn="base" hangingPunct="0">
              <a:spcBef>
                <a:spcPct val="0"/>
              </a:spcBef>
              <a:spcAft>
                <a:spcPct val="0"/>
              </a:spcAft>
              <a:defRPr sz="2400" b="1">
                <a:solidFill>
                  <a:schemeClr val="tx2"/>
                </a:solidFill>
                <a:latin typeface="Arial" pitchFamily="34" charset="0"/>
              </a:defRPr>
            </a:lvl3pPr>
            <a:lvl4pPr algn="l" defTabSz="900113" rtl="0" eaLnBrk="0" fontAlgn="base" hangingPunct="0">
              <a:spcBef>
                <a:spcPct val="0"/>
              </a:spcBef>
              <a:spcAft>
                <a:spcPct val="0"/>
              </a:spcAft>
              <a:defRPr sz="2400" b="1">
                <a:solidFill>
                  <a:schemeClr val="tx2"/>
                </a:solidFill>
                <a:latin typeface="Arial" pitchFamily="34" charset="0"/>
              </a:defRPr>
            </a:lvl4pPr>
            <a:lvl5pPr algn="l" defTabSz="900113" rtl="0" eaLnBrk="0" fontAlgn="base" hangingPunct="0">
              <a:spcBef>
                <a:spcPct val="0"/>
              </a:spcBef>
              <a:spcAft>
                <a:spcPct val="0"/>
              </a:spcAft>
              <a:defRPr sz="2400" b="1">
                <a:solidFill>
                  <a:schemeClr val="tx2"/>
                </a:solidFill>
                <a:latin typeface="Arial" pitchFamily="34" charset="0"/>
              </a:defRPr>
            </a:lvl5pPr>
            <a:lvl6pPr marL="457200" algn="l" defTabSz="900113" rtl="0" fontAlgn="base">
              <a:spcBef>
                <a:spcPct val="0"/>
              </a:spcBef>
              <a:spcAft>
                <a:spcPct val="0"/>
              </a:spcAft>
              <a:defRPr sz="2400" b="1">
                <a:solidFill>
                  <a:schemeClr val="tx2"/>
                </a:solidFill>
                <a:latin typeface="Arial" pitchFamily="34" charset="0"/>
              </a:defRPr>
            </a:lvl6pPr>
            <a:lvl7pPr marL="914400" algn="l" defTabSz="900113" rtl="0" fontAlgn="base">
              <a:spcBef>
                <a:spcPct val="0"/>
              </a:spcBef>
              <a:spcAft>
                <a:spcPct val="0"/>
              </a:spcAft>
              <a:defRPr sz="2400" b="1">
                <a:solidFill>
                  <a:schemeClr val="tx2"/>
                </a:solidFill>
                <a:latin typeface="Arial" pitchFamily="34" charset="0"/>
              </a:defRPr>
            </a:lvl7pPr>
            <a:lvl8pPr marL="1371600" algn="l" defTabSz="900113" rtl="0" fontAlgn="base">
              <a:spcBef>
                <a:spcPct val="0"/>
              </a:spcBef>
              <a:spcAft>
                <a:spcPct val="0"/>
              </a:spcAft>
              <a:defRPr sz="2400" b="1">
                <a:solidFill>
                  <a:schemeClr val="tx2"/>
                </a:solidFill>
                <a:latin typeface="Arial" pitchFamily="34" charset="0"/>
              </a:defRPr>
            </a:lvl8pPr>
            <a:lvl9pPr marL="1828800" algn="l" defTabSz="900113" rtl="0" fontAlgn="base">
              <a:spcBef>
                <a:spcPct val="0"/>
              </a:spcBef>
              <a:spcAft>
                <a:spcPct val="0"/>
              </a:spcAft>
              <a:defRPr sz="2400" b="1">
                <a:solidFill>
                  <a:schemeClr val="tx2"/>
                </a:solidFill>
                <a:latin typeface="Arial" pitchFamily="34" charset="0"/>
              </a:defRPr>
            </a:lvl9pPr>
          </a:lstStyle>
          <a:p>
            <a:pPr>
              <a:defRPr/>
            </a:pPr>
            <a:r>
              <a:rPr lang="en-US" altLang="de-DE" kern="0"/>
              <a:t>Summary of Key Findings &amp; Implications</a:t>
            </a:r>
          </a:p>
        </p:txBody>
      </p:sp>
      <p:sp>
        <p:nvSpPr>
          <p:cNvPr id="3" name="TextBox 2">
            <a:extLst>
              <a:ext uri="{FF2B5EF4-FFF2-40B4-BE49-F238E27FC236}">
                <a16:creationId xmlns:a16="http://schemas.microsoft.com/office/drawing/2014/main" id="{770F0AE4-868F-44BF-ABBA-043897F1519F}"/>
              </a:ext>
            </a:extLst>
          </p:cNvPr>
          <p:cNvSpPr txBox="1"/>
          <p:nvPr/>
        </p:nvSpPr>
        <p:spPr>
          <a:xfrm>
            <a:off x="493397" y="1474912"/>
            <a:ext cx="9397044" cy="6724918"/>
          </a:xfrm>
          <a:prstGeom prst="rect">
            <a:avLst/>
          </a:prstGeom>
          <a:noFill/>
        </p:spPr>
        <p:txBody>
          <a:bodyPr>
            <a:spAutoFit/>
          </a:bodyPr>
          <a:lstStyle/>
          <a:p>
            <a:pPr>
              <a:defRPr/>
            </a:pPr>
            <a:r>
              <a:rPr lang="en-GB" sz="1300" b="0">
                <a:latin typeface="+mn-lt"/>
              </a:rPr>
              <a:t>Drawing on a sample population of </a:t>
            </a:r>
            <a:r>
              <a:rPr lang="en-GB" sz="1300">
                <a:latin typeface="+mn-lt"/>
              </a:rPr>
              <a:t>140 companies </a:t>
            </a:r>
            <a:r>
              <a:rPr lang="en-GB" sz="1300" b="0">
                <a:latin typeface="+mn-lt"/>
              </a:rPr>
              <a:t>from across the world representing </a:t>
            </a:r>
            <a:r>
              <a:rPr lang="en-GB" sz="1300">
                <a:latin typeface="+mn-lt"/>
              </a:rPr>
              <a:t>16 major industry sectors</a:t>
            </a:r>
            <a:r>
              <a:rPr lang="en-GB" sz="1300" b="0">
                <a:latin typeface="+mn-lt"/>
              </a:rPr>
              <a:t>, the survey produced </a:t>
            </a:r>
            <a:r>
              <a:rPr lang="en-GB" sz="1300">
                <a:latin typeface="+mn-lt"/>
              </a:rPr>
              <a:t>statistically significant </a:t>
            </a:r>
            <a:r>
              <a:rPr lang="en-GB" sz="1300" b="0">
                <a:latin typeface="+mn-lt"/>
              </a:rPr>
              <a:t>result which show that:</a:t>
            </a:r>
            <a:br>
              <a:rPr lang="en-GB" sz="1300" b="0">
                <a:latin typeface="+mn-lt"/>
              </a:rPr>
            </a:br>
            <a:endParaRPr lang="en-GB" sz="1300" b="0">
              <a:latin typeface="+mn-lt"/>
            </a:endParaRPr>
          </a:p>
          <a:p>
            <a:pPr marL="342900" indent="-342900">
              <a:buAutoNum type="arabicPeriod"/>
              <a:defRPr/>
            </a:pPr>
            <a:r>
              <a:rPr lang="en-GB" sz="1300" b="0">
                <a:latin typeface="+mn-lt"/>
              </a:rPr>
              <a:t>CEOs and executive teams are better at demonstrating leadership, commitment and setting strategy than ensuring </a:t>
            </a:r>
            <a:r>
              <a:rPr lang="en-GB" sz="1300">
                <a:latin typeface="+mn-lt"/>
              </a:rPr>
              <a:t>implementation of quality management</a:t>
            </a:r>
            <a:br>
              <a:rPr lang="en-GB" sz="1300" b="0">
                <a:latin typeface="+mn-lt"/>
              </a:rPr>
            </a:br>
            <a:endParaRPr lang="en-GB" sz="1300" b="0">
              <a:latin typeface="+mn-lt"/>
            </a:endParaRPr>
          </a:p>
          <a:p>
            <a:pPr marL="342900" indent="-342900">
              <a:buAutoNum type="arabicPeriod"/>
              <a:defRPr/>
            </a:pPr>
            <a:r>
              <a:rPr lang="en-GB" sz="1300" b="0">
                <a:latin typeface="+mn-lt"/>
              </a:rPr>
              <a:t>To reduce failures and recalls of products CEOs and executive teams need to demonstrate leadership,     </a:t>
            </a:r>
            <a:br>
              <a:rPr lang="en-GB" sz="1300" b="0">
                <a:latin typeface="+mn-lt"/>
              </a:rPr>
            </a:br>
            <a:r>
              <a:rPr lang="en-GB" sz="1300" b="0">
                <a:latin typeface="+mn-lt"/>
              </a:rPr>
              <a:t>commitment and set strategy </a:t>
            </a:r>
            <a:r>
              <a:rPr lang="en-GB" sz="1300">
                <a:latin typeface="+mn-lt"/>
              </a:rPr>
              <a:t>AND be good at implementing quality management</a:t>
            </a:r>
            <a:br>
              <a:rPr lang="en-GB" sz="1300" b="0">
                <a:latin typeface="+mn-lt"/>
              </a:rPr>
            </a:br>
            <a:endParaRPr lang="en-GB" sz="1300" b="0">
              <a:latin typeface="+mn-lt"/>
            </a:endParaRPr>
          </a:p>
          <a:p>
            <a:pPr marL="342900" indent="-342900">
              <a:buFontTx/>
              <a:buAutoNum type="arabicPeriod"/>
              <a:defRPr/>
            </a:pPr>
            <a:r>
              <a:rPr lang="en-GB" sz="1300">
                <a:latin typeface="+mn-lt"/>
              </a:rPr>
              <a:t>Leadership, commitment, clear quality vision, quality aligned in strategy and continuous improvement are shown, statistically significantly, to help reduce the number of major failures or recalls</a:t>
            </a:r>
            <a:br>
              <a:rPr lang="en-GB" sz="1300" b="0">
                <a:latin typeface="+mn-lt"/>
              </a:rPr>
            </a:br>
            <a:endParaRPr lang="en-GB" sz="1300" b="0">
              <a:latin typeface="+mn-lt"/>
            </a:endParaRPr>
          </a:p>
          <a:p>
            <a:pPr marL="342900" indent="-342900">
              <a:buFontTx/>
              <a:buAutoNum type="arabicPeriod"/>
              <a:defRPr/>
            </a:pPr>
            <a:r>
              <a:rPr lang="en-GB" sz="1300" b="0">
                <a:latin typeface="+mn-lt"/>
              </a:rPr>
              <a:t>Vigilance in promoting </a:t>
            </a:r>
            <a:r>
              <a:rPr lang="en-GB" sz="1300">
                <a:latin typeface="+mn-lt"/>
              </a:rPr>
              <a:t>risk-based approaches is not enough without effective quality planning and a culture of fact-based decision-making</a:t>
            </a:r>
            <a:br>
              <a:rPr lang="en-GB" sz="1300" b="0">
                <a:latin typeface="+mn-lt"/>
              </a:rPr>
            </a:br>
            <a:endParaRPr lang="en-GB" sz="1300" b="0">
              <a:latin typeface="+mn-lt"/>
            </a:endParaRPr>
          </a:p>
          <a:p>
            <a:pPr marL="342900" indent="-342900">
              <a:buFontTx/>
              <a:buAutoNum type="arabicPeriod"/>
              <a:defRPr/>
            </a:pPr>
            <a:r>
              <a:rPr lang="en-US" sz="1300" b="0">
                <a:latin typeface="+mn-lt"/>
              </a:rPr>
              <a:t>There is a </a:t>
            </a:r>
            <a:r>
              <a:rPr lang="en-US" sz="1300">
                <a:latin typeface="+mn-lt"/>
              </a:rPr>
              <a:t>need to prioritise improvement on standardisation of quality/risk management processes and interfaces </a:t>
            </a:r>
            <a:r>
              <a:rPr lang="en-US" sz="1300" b="0">
                <a:latin typeface="+mn-lt"/>
              </a:rPr>
              <a:t>with supply chains and procurement</a:t>
            </a:r>
            <a:br>
              <a:rPr lang="en-US" sz="1300" b="0">
                <a:latin typeface="+mn-lt"/>
              </a:rPr>
            </a:br>
            <a:endParaRPr lang="en-US" sz="1300" b="0">
              <a:latin typeface="+mn-lt"/>
            </a:endParaRPr>
          </a:p>
          <a:p>
            <a:pPr marL="342900" indent="-342900">
              <a:buFontTx/>
              <a:buAutoNum type="arabicPeriod"/>
              <a:defRPr/>
            </a:pPr>
            <a:r>
              <a:rPr lang="en-GB" sz="1300" b="0">
                <a:latin typeface="+mn-lt"/>
              </a:rPr>
              <a:t>There is </a:t>
            </a:r>
            <a:r>
              <a:rPr lang="en-GB" sz="1300">
                <a:latin typeface="+mn-lt"/>
              </a:rPr>
              <a:t>better governance </a:t>
            </a:r>
            <a:r>
              <a:rPr lang="en-GB" sz="1300" b="0">
                <a:latin typeface="+mn-lt"/>
              </a:rPr>
              <a:t>of supply chain risk and higher standing of quality, procurement and supply chain management </a:t>
            </a:r>
            <a:r>
              <a:rPr lang="en-GB" sz="1300">
                <a:latin typeface="+mn-lt"/>
              </a:rPr>
              <a:t>in companies that have quality and supply chain management functions represented in the Boardroom</a:t>
            </a:r>
            <a:r>
              <a:rPr lang="en-GB" sz="1300" b="0">
                <a:latin typeface="+mn-lt"/>
              </a:rPr>
              <a:t> </a:t>
            </a:r>
            <a:br>
              <a:rPr lang="en-GB" sz="1300" b="0">
                <a:latin typeface="+mn-lt"/>
              </a:rPr>
            </a:br>
            <a:endParaRPr lang="en-GB" sz="1300" b="0">
              <a:latin typeface="+mn-lt"/>
            </a:endParaRPr>
          </a:p>
          <a:p>
            <a:pPr marL="342900" indent="-342900">
              <a:buFontTx/>
              <a:buAutoNum type="arabicPeriod"/>
              <a:defRPr/>
            </a:pPr>
            <a:r>
              <a:rPr lang="en-GB" sz="1300">
                <a:latin typeface="+mn-lt"/>
              </a:rPr>
              <a:t>Interfaces are crucial for maintaining quality and reducing supply chain risks </a:t>
            </a:r>
            <a:r>
              <a:rPr lang="en-GB" sz="1300" b="0">
                <a:latin typeface="+mn-lt"/>
              </a:rPr>
              <a:t>and the interface between the CEO, Supply Chain Management and Quality Management at board level is being explored further in next stage of research</a:t>
            </a:r>
          </a:p>
          <a:p>
            <a:pPr marL="342900" indent="-342900">
              <a:buFontTx/>
              <a:buAutoNum type="arabicPeriod"/>
              <a:defRPr/>
            </a:pPr>
            <a:endParaRPr lang="en-GB"/>
          </a:p>
          <a:p>
            <a:pPr marL="342900" indent="-342900">
              <a:buFontTx/>
              <a:buAutoNum type="arabicPeriod"/>
              <a:defRPr/>
            </a:pPr>
            <a:endParaRPr lang="en-GB"/>
          </a:p>
          <a:p>
            <a:pPr marL="342900" indent="-342900">
              <a:buFontTx/>
              <a:buAutoNum type="arabicPeriod"/>
              <a:defRPr/>
            </a:pPr>
            <a:endParaRPr lang="en-GB" sz="1300" b="0">
              <a:latin typeface="+mn-lt"/>
            </a:endParaRPr>
          </a:p>
          <a:p>
            <a:pPr marL="342900" indent="-342900">
              <a:buAutoNum type="arabicPeriod"/>
              <a:defRPr/>
            </a:pPr>
            <a:endParaRPr lang="en-GB" sz="1300" b="0"/>
          </a:p>
          <a:p>
            <a:pPr>
              <a:defRPr/>
            </a:pPr>
            <a:endParaRPr lang="en-GB" sz="1300" b="0" strike="sngStrike">
              <a:latin typeface="+mn-lt"/>
            </a:endParaRPr>
          </a:p>
          <a:p>
            <a:pPr>
              <a:defRPr/>
            </a:pPr>
            <a:endParaRPr lang="en-GB" sz="1300" b="0" strike="sngStrike">
              <a:latin typeface="+mn-lt"/>
            </a:endParaRPr>
          </a:p>
          <a:p>
            <a:pPr>
              <a:defRPr/>
            </a:pPr>
            <a:endParaRPr lang="en-GB" sz="1300" b="0">
              <a:latin typeface="+mn-lt"/>
            </a:endParaRPr>
          </a:p>
          <a:p>
            <a:pPr>
              <a:defRPr/>
            </a:pPr>
            <a:endParaRPr lang="en-GB" sz="1300"/>
          </a:p>
        </p:txBody>
      </p:sp>
    </p:spTree>
    <p:extLst>
      <p:ext uri="{BB962C8B-B14F-4D97-AF65-F5344CB8AC3E}">
        <p14:creationId xmlns:p14="http://schemas.microsoft.com/office/powerpoint/2010/main" val="2663585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696927A-E3D4-47E2-A616-3905A73ECBEA}"/>
              </a:ext>
            </a:extLst>
          </p:cNvPr>
          <p:cNvSpPr txBox="1">
            <a:spLocks noChangeArrowheads="1"/>
          </p:cNvSpPr>
          <p:nvPr/>
        </p:nvSpPr>
        <p:spPr>
          <a:xfrm>
            <a:off x="619125" y="719138"/>
            <a:ext cx="9145588" cy="460375"/>
          </a:xfrm>
          <a:prstGeom prst="rect">
            <a:avLst/>
          </a:prstGeom>
        </p:spPr>
        <p:txBody>
          <a:bodyPr/>
          <a:lstStyle>
            <a:lvl1pPr algn="l" defTabSz="900113" rtl="0" eaLnBrk="0" fontAlgn="base" hangingPunct="0">
              <a:spcBef>
                <a:spcPct val="0"/>
              </a:spcBef>
              <a:spcAft>
                <a:spcPct val="0"/>
              </a:spcAft>
              <a:defRPr sz="2400" b="1">
                <a:solidFill>
                  <a:schemeClr val="tx2"/>
                </a:solidFill>
                <a:latin typeface="+mj-lt"/>
                <a:ea typeface="+mj-ea"/>
                <a:cs typeface="+mj-cs"/>
              </a:defRPr>
            </a:lvl1pPr>
            <a:lvl2pPr algn="l" defTabSz="900113" rtl="0" eaLnBrk="0" fontAlgn="base" hangingPunct="0">
              <a:spcBef>
                <a:spcPct val="0"/>
              </a:spcBef>
              <a:spcAft>
                <a:spcPct val="0"/>
              </a:spcAft>
              <a:defRPr sz="2400" b="1">
                <a:solidFill>
                  <a:schemeClr val="tx2"/>
                </a:solidFill>
                <a:latin typeface="Arial" pitchFamily="34" charset="0"/>
              </a:defRPr>
            </a:lvl2pPr>
            <a:lvl3pPr algn="l" defTabSz="900113" rtl="0" eaLnBrk="0" fontAlgn="base" hangingPunct="0">
              <a:spcBef>
                <a:spcPct val="0"/>
              </a:spcBef>
              <a:spcAft>
                <a:spcPct val="0"/>
              </a:spcAft>
              <a:defRPr sz="2400" b="1">
                <a:solidFill>
                  <a:schemeClr val="tx2"/>
                </a:solidFill>
                <a:latin typeface="Arial" pitchFamily="34" charset="0"/>
              </a:defRPr>
            </a:lvl3pPr>
            <a:lvl4pPr algn="l" defTabSz="900113" rtl="0" eaLnBrk="0" fontAlgn="base" hangingPunct="0">
              <a:spcBef>
                <a:spcPct val="0"/>
              </a:spcBef>
              <a:spcAft>
                <a:spcPct val="0"/>
              </a:spcAft>
              <a:defRPr sz="2400" b="1">
                <a:solidFill>
                  <a:schemeClr val="tx2"/>
                </a:solidFill>
                <a:latin typeface="Arial" pitchFamily="34" charset="0"/>
              </a:defRPr>
            </a:lvl4pPr>
            <a:lvl5pPr algn="l" defTabSz="900113" rtl="0" eaLnBrk="0" fontAlgn="base" hangingPunct="0">
              <a:spcBef>
                <a:spcPct val="0"/>
              </a:spcBef>
              <a:spcAft>
                <a:spcPct val="0"/>
              </a:spcAft>
              <a:defRPr sz="2400" b="1">
                <a:solidFill>
                  <a:schemeClr val="tx2"/>
                </a:solidFill>
                <a:latin typeface="Arial" pitchFamily="34" charset="0"/>
              </a:defRPr>
            </a:lvl5pPr>
            <a:lvl6pPr marL="457200" algn="l" defTabSz="900113" rtl="0" fontAlgn="base">
              <a:spcBef>
                <a:spcPct val="0"/>
              </a:spcBef>
              <a:spcAft>
                <a:spcPct val="0"/>
              </a:spcAft>
              <a:defRPr sz="2400" b="1">
                <a:solidFill>
                  <a:schemeClr val="tx2"/>
                </a:solidFill>
                <a:latin typeface="Arial" pitchFamily="34" charset="0"/>
              </a:defRPr>
            </a:lvl6pPr>
            <a:lvl7pPr marL="914400" algn="l" defTabSz="900113" rtl="0" fontAlgn="base">
              <a:spcBef>
                <a:spcPct val="0"/>
              </a:spcBef>
              <a:spcAft>
                <a:spcPct val="0"/>
              </a:spcAft>
              <a:defRPr sz="2400" b="1">
                <a:solidFill>
                  <a:schemeClr val="tx2"/>
                </a:solidFill>
                <a:latin typeface="Arial" pitchFamily="34" charset="0"/>
              </a:defRPr>
            </a:lvl7pPr>
            <a:lvl8pPr marL="1371600" algn="l" defTabSz="900113" rtl="0" fontAlgn="base">
              <a:spcBef>
                <a:spcPct val="0"/>
              </a:spcBef>
              <a:spcAft>
                <a:spcPct val="0"/>
              </a:spcAft>
              <a:defRPr sz="2400" b="1">
                <a:solidFill>
                  <a:schemeClr val="tx2"/>
                </a:solidFill>
                <a:latin typeface="Arial" pitchFamily="34" charset="0"/>
              </a:defRPr>
            </a:lvl8pPr>
            <a:lvl9pPr marL="1828800" algn="l" defTabSz="900113" rtl="0" fontAlgn="base">
              <a:spcBef>
                <a:spcPct val="0"/>
              </a:spcBef>
              <a:spcAft>
                <a:spcPct val="0"/>
              </a:spcAft>
              <a:defRPr sz="2400" b="1">
                <a:solidFill>
                  <a:schemeClr val="tx2"/>
                </a:solidFill>
                <a:latin typeface="Arial" pitchFamily="34" charset="0"/>
              </a:defRPr>
            </a:lvl9pPr>
          </a:lstStyle>
          <a:p>
            <a:pPr>
              <a:defRPr/>
            </a:pPr>
            <a:r>
              <a:rPr lang="en-US" altLang="de-DE" kern="0"/>
              <a:t>Workshop session questions</a:t>
            </a:r>
          </a:p>
        </p:txBody>
      </p:sp>
      <p:sp>
        <p:nvSpPr>
          <p:cNvPr id="3" name="TextBox 2">
            <a:extLst>
              <a:ext uri="{FF2B5EF4-FFF2-40B4-BE49-F238E27FC236}">
                <a16:creationId xmlns:a16="http://schemas.microsoft.com/office/drawing/2014/main" id="{770F0AE4-868F-44BF-ABBA-043897F1519F}"/>
              </a:ext>
            </a:extLst>
          </p:cNvPr>
          <p:cNvSpPr txBox="1"/>
          <p:nvPr/>
        </p:nvSpPr>
        <p:spPr>
          <a:xfrm>
            <a:off x="493397" y="1294892"/>
            <a:ext cx="9559062" cy="6801862"/>
          </a:xfrm>
          <a:prstGeom prst="rect">
            <a:avLst/>
          </a:prstGeom>
          <a:noFill/>
        </p:spPr>
        <p:txBody>
          <a:bodyPr wrap="square">
            <a:spAutoFit/>
          </a:bodyPr>
          <a:lstStyle/>
          <a:p>
            <a:endParaRPr lang="en-GB" sz="1500" cap="all"/>
          </a:p>
          <a:p>
            <a:pPr lvl="0"/>
            <a:r>
              <a:rPr lang="en-GB" sz="1500"/>
              <a:t>1. </a:t>
            </a:r>
            <a:r>
              <a:rPr lang="en-GB" sz="1500" u="sng"/>
              <a:t>How</a:t>
            </a:r>
            <a:r>
              <a:rPr lang="en-GB" sz="1500"/>
              <a:t> do you identify and eliminate risks in the operations and supply chains?  </a:t>
            </a:r>
          </a:p>
          <a:p>
            <a:r>
              <a:rPr lang="en-GB" sz="1500"/>
              <a:t>	What major risks or failures have you encountered recently?</a:t>
            </a:r>
          </a:p>
          <a:p>
            <a:r>
              <a:rPr lang="en-GB" sz="1500"/>
              <a:t> </a:t>
            </a:r>
          </a:p>
          <a:p>
            <a:pPr lvl="0"/>
            <a:r>
              <a:rPr lang="en-GB" sz="1500"/>
              <a:t>2. </a:t>
            </a:r>
            <a:r>
              <a:rPr lang="en-GB" sz="1500" u="sng"/>
              <a:t>How</a:t>
            </a:r>
            <a:r>
              <a:rPr lang="en-GB" sz="1500"/>
              <a:t> do you balance/prioritise critical product quality and supply chain risks against shareholder 	pressure for profit?</a:t>
            </a:r>
          </a:p>
          <a:p>
            <a:r>
              <a:rPr lang="en-GB" sz="1500"/>
              <a:t> </a:t>
            </a:r>
          </a:p>
          <a:p>
            <a:pPr lvl="0"/>
            <a:r>
              <a:rPr lang="en-GB" sz="1500"/>
              <a:t>3. </a:t>
            </a:r>
            <a:r>
              <a:rPr lang="en-GB" sz="1500" u="sng"/>
              <a:t>How</a:t>
            </a:r>
            <a:r>
              <a:rPr lang="en-GB" sz="1500"/>
              <a:t> does your organisation keep up with the pace of innovation </a:t>
            </a:r>
            <a:r>
              <a:rPr lang="en-GB" sz="1500" u="sng"/>
              <a:t>while</a:t>
            </a:r>
            <a:r>
              <a:rPr lang="en-GB" sz="1500"/>
              <a:t> reducing quality and supply 	chain risks?</a:t>
            </a:r>
          </a:p>
          <a:p>
            <a:r>
              <a:rPr lang="en-GB" sz="1500"/>
              <a:t> </a:t>
            </a:r>
          </a:p>
          <a:p>
            <a:pPr lvl="0"/>
            <a:r>
              <a:rPr lang="en-GB" sz="1500"/>
              <a:t>4. Is quality and supply chain/procurement represented on the Executive Board? </a:t>
            </a:r>
          </a:p>
          <a:p>
            <a:r>
              <a:rPr lang="en-GB" sz="1500"/>
              <a:t>	If not, why not?</a:t>
            </a:r>
          </a:p>
          <a:p>
            <a:r>
              <a:rPr lang="en-GB" sz="1500"/>
              <a:t>	</a:t>
            </a:r>
            <a:r>
              <a:rPr lang="en-GB" sz="1500" u="sng"/>
              <a:t>How</a:t>
            </a:r>
            <a:r>
              <a:rPr lang="en-GB" sz="1500"/>
              <a:t> do you ensure interfaces and communication between executives and operations work?</a:t>
            </a:r>
          </a:p>
          <a:p>
            <a:r>
              <a:rPr lang="en-GB" sz="1500"/>
              <a:t> </a:t>
            </a:r>
          </a:p>
          <a:p>
            <a:pPr lvl="0"/>
            <a:r>
              <a:rPr lang="en-GB" sz="1500"/>
              <a:t>5. </a:t>
            </a:r>
            <a:r>
              <a:rPr lang="en-GB" sz="1500" u="sng"/>
              <a:t>How</a:t>
            </a:r>
            <a:r>
              <a:rPr lang="en-GB" sz="1500"/>
              <a:t> do you ensure the </a:t>
            </a:r>
            <a:r>
              <a:rPr lang="en-GB" sz="1500" u="sng"/>
              <a:t>implementation</a:t>
            </a:r>
            <a:r>
              <a:rPr lang="en-GB" sz="1500"/>
              <a:t> of the quality and supply chain strategies to reduce costs 	and high-profile failures?</a:t>
            </a:r>
          </a:p>
          <a:p>
            <a:r>
              <a:rPr lang="en-GB" sz="1500"/>
              <a:t>	</a:t>
            </a:r>
            <a:r>
              <a:rPr lang="en-GB" sz="1500" u="sng"/>
              <a:t>How</a:t>
            </a:r>
            <a:r>
              <a:rPr lang="en-GB" sz="1500"/>
              <a:t> does the CEO and Executive Board work with operations to achieve this?</a:t>
            </a:r>
          </a:p>
          <a:p>
            <a:r>
              <a:rPr lang="en-GB" sz="1500"/>
              <a:t> </a:t>
            </a:r>
          </a:p>
          <a:p>
            <a:pPr lvl="0"/>
            <a:r>
              <a:rPr lang="en-GB" sz="1500"/>
              <a:t>6. How would you </a:t>
            </a:r>
            <a:r>
              <a:rPr lang="en-GB" sz="1500" u="sng"/>
              <a:t>describe</a:t>
            </a:r>
            <a:r>
              <a:rPr lang="en-GB" sz="1500"/>
              <a:t> the culture in your organisation right now?</a:t>
            </a:r>
          </a:p>
          <a:p>
            <a:r>
              <a:rPr lang="en-GB" sz="1500"/>
              <a:t>                       What role does quality planning in the supply chain play?</a:t>
            </a:r>
          </a:p>
          <a:p>
            <a:r>
              <a:rPr lang="en-GB" sz="1500"/>
              <a:t>                       What role does decision making based on factual evidence play?</a:t>
            </a:r>
          </a:p>
          <a:p>
            <a:pPr>
              <a:defRPr/>
            </a:pPr>
            <a:endParaRPr lang="en-GB"/>
          </a:p>
          <a:p>
            <a:pPr marL="342900" indent="-342900">
              <a:buFontTx/>
              <a:buAutoNum type="arabicPeriod"/>
              <a:defRPr/>
            </a:pPr>
            <a:endParaRPr lang="en-GB"/>
          </a:p>
          <a:p>
            <a:pPr marL="342900" indent="-342900">
              <a:buFontTx/>
              <a:buAutoNum type="arabicPeriod"/>
              <a:defRPr/>
            </a:pPr>
            <a:endParaRPr lang="en-GB" sz="1300" b="0">
              <a:latin typeface="+mn-lt"/>
            </a:endParaRPr>
          </a:p>
          <a:p>
            <a:pPr marL="342900" indent="-342900">
              <a:buAutoNum type="arabicPeriod"/>
              <a:defRPr/>
            </a:pPr>
            <a:endParaRPr lang="en-GB" sz="1300" b="0"/>
          </a:p>
          <a:p>
            <a:pPr>
              <a:defRPr/>
            </a:pPr>
            <a:endParaRPr lang="en-GB" sz="1300" b="0" strike="sngStrike">
              <a:latin typeface="+mn-lt"/>
            </a:endParaRPr>
          </a:p>
          <a:p>
            <a:pPr>
              <a:defRPr/>
            </a:pPr>
            <a:endParaRPr lang="en-GB" sz="1300" b="0" strike="sngStrike">
              <a:latin typeface="+mn-lt"/>
            </a:endParaRPr>
          </a:p>
          <a:p>
            <a:pPr>
              <a:defRPr/>
            </a:pPr>
            <a:endParaRPr lang="en-GB" sz="1300" b="0">
              <a:latin typeface="+mn-lt"/>
            </a:endParaRPr>
          </a:p>
          <a:p>
            <a:pPr>
              <a:defRPr/>
            </a:pPr>
            <a:endParaRPr lang="en-GB" sz="1300"/>
          </a:p>
        </p:txBody>
      </p:sp>
    </p:spTree>
    <p:extLst>
      <p:ext uri="{BB962C8B-B14F-4D97-AF65-F5344CB8AC3E}">
        <p14:creationId xmlns:p14="http://schemas.microsoft.com/office/powerpoint/2010/main" val="183169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8965AF7-8D03-410C-A825-FC27595387E0}"/>
              </a:ext>
            </a:extLst>
          </p:cNvPr>
          <p:cNvSpPr>
            <a:spLocks noGrp="1" noChangeArrowheads="1"/>
          </p:cNvSpPr>
          <p:nvPr>
            <p:ph type="title"/>
          </p:nvPr>
        </p:nvSpPr>
        <p:spPr>
          <a:xfrm>
            <a:off x="546100" y="466725"/>
            <a:ext cx="9145588" cy="460288"/>
          </a:xfrm>
        </p:spPr>
        <p:txBody>
          <a:bodyPr/>
          <a:lstStyle/>
          <a:p>
            <a:r>
              <a:rPr lang="en-US" altLang="en-US">
                <a:cs typeface="Helvetica" panose="020B0604020202020204" pitchFamily="34" charset="0"/>
              </a:rPr>
              <a:t>CQI Corporate Partners’ Workshop 5</a:t>
            </a:r>
            <a:r>
              <a:rPr lang="en-US" altLang="en-US" baseline="30000">
                <a:cs typeface="Helvetica" panose="020B0604020202020204" pitchFamily="34" charset="0"/>
              </a:rPr>
              <a:t>th</a:t>
            </a:r>
            <a:r>
              <a:rPr lang="en-US" altLang="en-US">
                <a:cs typeface="Helvetica" panose="020B0604020202020204" pitchFamily="34" charset="0"/>
              </a:rPr>
              <a:t> March 2019</a:t>
            </a:r>
            <a:endParaRPr lang="en-US" altLang="de-DE"/>
          </a:p>
        </p:txBody>
      </p:sp>
      <p:sp>
        <p:nvSpPr>
          <p:cNvPr id="14339" name="Rectangle 3">
            <a:extLst>
              <a:ext uri="{FF2B5EF4-FFF2-40B4-BE49-F238E27FC236}">
                <a16:creationId xmlns:a16="http://schemas.microsoft.com/office/drawing/2014/main" id="{BAF1FE11-F5D8-463E-90F0-0714C45CF9C4}"/>
              </a:ext>
            </a:extLst>
          </p:cNvPr>
          <p:cNvSpPr>
            <a:spLocks noGrp="1" noChangeArrowheads="1"/>
          </p:cNvSpPr>
          <p:nvPr>
            <p:ph type="body" idx="1"/>
          </p:nvPr>
        </p:nvSpPr>
        <p:spPr>
          <a:xfrm>
            <a:off x="583406" y="1582924"/>
            <a:ext cx="9217025" cy="4055118"/>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GB" sz="1600"/>
              <a:t>This workshop will be a mix of a presentation of the initial findings of the on-line survey results, followed by facilitated working sessions to explore some key questions that the team is currently investigating.</a:t>
            </a:r>
          </a:p>
          <a:p>
            <a:r>
              <a:rPr lang="en-GB" sz="1600"/>
              <a:t>Delegates should benefit in the following ways:</a:t>
            </a:r>
          </a:p>
          <a:p>
            <a:r>
              <a:rPr lang="en-GB" sz="1600"/>
              <a:t> </a:t>
            </a:r>
          </a:p>
          <a:p>
            <a:pPr lvl="0">
              <a:buFont typeface="Arial" panose="020B0604020202020204" pitchFamily="34" charset="0"/>
              <a:buChar char="•"/>
            </a:pPr>
            <a:r>
              <a:rPr lang="en-GB" sz="1600"/>
              <a:t>They will gain a deeper understanding of the good and not so good practices of companies in the research sample, with the opportunity to ask questions;</a:t>
            </a:r>
          </a:p>
          <a:p>
            <a:pPr lvl="0">
              <a:buFont typeface="Arial" panose="020B0604020202020204" pitchFamily="34" charset="0"/>
              <a:buChar char="•"/>
            </a:pPr>
            <a:r>
              <a:rPr lang="en-GB" sz="1600"/>
              <a:t>They will have the opportunity to share experiences and wisdom with fellow Corporate Partner delegates and learn from these exchanges;</a:t>
            </a:r>
          </a:p>
          <a:p>
            <a:pPr lvl="0">
              <a:buFont typeface="Arial" panose="020B0604020202020204" pitchFamily="34" charset="0"/>
              <a:buChar char="•"/>
            </a:pPr>
            <a:r>
              <a:rPr lang="en-GB" sz="1600"/>
              <a:t>The results of these workshops will be integrated with the results of the interviews and the delegates will receive a complimentary advanced copy of the completed research.</a:t>
            </a:r>
          </a:p>
          <a:p>
            <a:r>
              <a:rPr lang="en-GB" sz="1600"/>
              <a:t> </a:t>
            </a:r>
          </a:p>
          <a:p>
            <a:r>
              <a:rPr lang="en-GB" sz="1600"/>
              <a:t>We will also collect their particular issues regarding culture and be ready to run a very tailored and focused CQI session on this subject later in the year.</a:t>
            </a:r>
          </a:p>
        </p:txBody>
      </p:sp>
    </p:spTree>
    <p:extLst>
      <p:ext uri="{BB962C8B-B14F-4D97-AF65-F5344CB8AC3E}">
        <p14:creationId xmlns:p14="http://schemas.microsoft.com/office/powerpoint/2010/main" val="92895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696927A-E3D4-47E2-A616-3905A73ECBEA}"/>
              </a:ext>
            </a:extLst>
          </p:cNvPr>
          <p:cNvSpPr txBox="1">
            <a:spLocks noChangeArrowheads="1"/>
          </p:cNvSpPr>
          <p:nvPr/>
        </p:nvSpPr>
        <p:spPr>
          <a:xfrm>
            <a:off x="619125" y="719138"/>
            <a:ext cx="9145588" cy="460375"/>
          </a:xfrm>
          <a:prstGeom prst="rect">
            <a:avLst/>
          </a:prstGeom>
        </p:spPr>
        <p:txBody>
          <a:bodyPr/>
          <a:lstStyle>
            <a:lvl1pPr algn="l" defTabSz="900113" rtl="0" eaLnBrk="0" fontAlgn="base" hangingPunct="0">
              <a:spcBef>
                <a:spcPct val="0"/>
              </a:spcBef>
              <a:spcAft>
                <a:spcPct val="0"/>
              </a:spcAft>
              <a:defRPr sz="2400" b="1">
                <a:solidFill>
                  <a:schemeClr val="tx2"/>
                </a:solidFill>
                <a:latin typeface="+mj-lt"/>
                <a:ea typeface="+mj-ea"/>
                <a:cs typeface="+mj-cs"/>
              </a:defRPr>
            </a:lvl1pPr>
            <a:lvl2pPr algn="l" defTabSz="900113" rtl="0" eaLnBrk="0" fontAlgn="base" hangingPunct="0">
              <a:spcBef>
                <a:spcPct val="0"/>
              </a:spcBef>
              <a:spcAft>
                <a:spcPct val="0"/>
              </a:spcAft>
              <a:defRPr sz="2400" b="1">
                <a:solidFill>
                  <a:schemeClr val="tx2"/>
                </a:solidFill>
                <a:latin typeface="Arial" pitchFamily="34" charset="0"/>
              </a:defRPr>
            </a:lvl2pPr>
            <a:lvl3pPr algn="l" defTabSz="900113" rtl="0" eaLnBrk="0" fontAlgn="base" hangingPunct="0">
              <a:spcBef>
                <a:spcPct val="0"/>
              </a:spcBef>
              <a:spcAft>
                <a:spcPct val="0"/>
              </a:spcAft>
              <a:defRPr sz="2400" b="1">
                <a:solidFill>
                  <a:schemeClr val="tx2"/>
                </a:solidFill>
                <a:latin typeface="Arial" pitchFamily="34" charset="0"/>
              </a:defRPr>
            </a:lvl3pPr>
            <a:lvl4pPr algn="l" defTabSz="900113" rtl="0" eaLnBrk="0" fontAlgn="base" hangingPunct="0">
              <a:spcBef>
                <a:spcPct val="0"/>
              </a:spcBef>
              <a:spcAft>
                <a:spcPct val="0"/>
              </a:spcAft>
              <a:defRPr sz="2400" b="1">
                <a:solidFill>
                  <a:schemeClr val="tx2"/>
                </a:solidFill>
                <a:latin typeface="Arial" pitchFamily="34" charset="0"/>
              </a:defRPr>
            </a:lvl4pPr>
            <a:lvl5pPr algn="l" defTabSz="900113" rtl="0" eaLnBrk="0" fontAlgn="base" hangingPunct="0">
              <a:spcBef>
                <a:spcPct val="0"/>
              </a:spcBef>
              <a:spcAft>
                <a:spcPct val="0"/>
              </a:spcAft>
              <a:defRPr sz="2400" b="1">
                <a:solidFill>
                  <a:schemeClr val="tx2"/>
                </a:solidFill>
                <a:latin typeface="Arial" pitchFamily="34" charset="0"/>
              </a:defRPr>
            </a:lvl5pPr>
            <a:lvl6pPr marL="457200" algn="l" defTabSz="900113" rtl="0" fontAlgn="base">
              <a:spcBef>
                <a:spcPct val="0"/>
              </a:spcBef>
              <a:spcAft>
                <a:spcPct val="0"/>
              </a:spcAft>
              <a:defRPr sz="2400" b="1">
                <a:solidFill>
                  <a:schemeClr val="tx2"/>
                </a:solidFill>
                <a:latin typeface="Arial" pitchFamily="34" charset="0"/>
              </a:defRPr>
            </a:lvl6pPr>
            <a:lvl7pPr marL="914400" algn="l" defTabSz="900113" rtl="0" fontAlgn="base">
              <a:spcBef>
                <a:spcPct val="0"/>
              </a:spcBef>
              <a:spcAft>
                <a:spcPct val="0"/>
              </a:spcAft>
              <a:defRPr sz="2400" b="1">
                <a:solidFill>
                  <a:schemeClr val="tx2"/>
                </a:solidFill>
                <a:latin typeface="Arial" pitchFamily="34" charset="0"/>
              </a:defRPr>
            </a:lvl7pPr>
            <a:lvl8pPr marL="1371600" algn="l" defTabSz="900113" rtl="0" fontAlgn="base">
              <a:spcBef>
                <a:spcPct val="0"/>
              </a:spcBef>
              <a:spcAft>
                <a:spcPct val="0"/>
              </a:spcAft>
              <a:defRPr sz="2400" b="1">
                <a:solidFill>
                  <a:schemeClr val="tx2"/>
                </a:solidFill>
                <a:latin typeface="Arial" pitchFamily="34" charset="0"/>
              </a:defRPr>
            </a:lvl8pPr>
            <a:lvl9pPr marL="1828800" algn="l" defTabSz="900113" rtl="0" fontAlgn="base">
              <a:spcBef>
                <a:spcPct val="0"/>
              </a:spcBef>
              <a:spcAft>
                <a:spcPct val="0"/>
              </a:spcAft>
              <a:defRPr sz="2400" b="1">
                <a:solidFill>
                  <a:schemeClr val="tx2"/>
                </a:solidFill>
                <a:latin typeface="Arial" pitchFamily="34" charset="0"/>
              </a:defRPr>
            </a:lvl9pPr>
          </a:lstStyle>
          <a:p>
            <a:pPr>
              <a:defRPr/>
            </a:pPr>
            <a:r>
              <a:rPr lang="en-US" altLang="de-DE" kern="0"/>
              <a:t>1. Key Findings – walk it like you talk it!</a:t>
            </a:r>
          </a:p>
        </p:txBody>
      </p:sp>
      <p:sp>
        <p:nvSpPr>
          <p:cNvPr id="3" name="TextBox 2">
            <a:extLst>
              <a:ext uri="{FF2B5EF4-FFF2-40B4-BE49-F238E27FC236}">
                <a16:creationId xmlns:a16="http://schemas.microsoft.com/office/drawing/2014/main" id="{770F0AE4-868F-44BF-ABBA-043897F1519F}"/>
              </a:ext>
            </a:extLst>
          </p:cNvPr>
          <p:cNvSpPr txBox="1"/>
          <p:nvPr/>
        </p:nvSpPr>
        <p:spPr>
          <a:xfrm>
            <a:off x="619125" y="1474912"/>
            <a:ext cx="9397044" cy="5293757"/>
          </a:xfrm>
          <a:prstGeom prst="rect">
            <a:avLst/>
          </a:prstGeom>
          <a:noFill/>
        </p:spPr>
        <p:txBody>
          <a:bodyPr>
            <a:spAutoFit/>
          </a:bodyPr>
          <a:lstStyle/>
          <a:p>
            <a:pPr marL="342900" indent="-342900">
              <a:buFont typeface="+mj-lt"/>
              <a:buAutoNum type="arabicPeriod"/>
              <a:defRPr/>
            </a:pPr>
            <a:r>
              <a:rPr lang="en-GB" sz="1300"/>
              <a:t>CEOs and executive teams are better at demonstrating leadership, commitment and setting strategy than ensuring implementation of quality management</a:t>
            </a:r>
            <a:br>
              <a:rPr lang="en-GB" sz="1300">
                <a:latin typeface="+mn-lt"/>
              </a:rPr>
            </a:br>
            <a:endParaRPr lang="en-GB" sz="1300">
              <a:latin typeface="+mn-lt"/>
            </a:endParaRPr>
          </a:p>
          <a:p>
            <a:pPr>
              <a:defRPr/>
            </a:pPr>
            <a:r>
              <a:rPr lang="en-GB" sz="1300" b="0">
                <a:latin typeface="+mn-lt"/>
              </a:rPr>
              <a:t>Most CEOs were reported to demonstrate a clear leadership and commitment to quality, AND set a clear vision and strategy which includes quality</a:t>
            </a:r>
            <a:br>
              <a:rPr lang="en-GB" sz="1300" b="0">
                <a:latin typeface="+mn-lt"/>
              </a:rPr>
            </a:br>
            <a:br>
              <a:rPr lang="en-GB" sz="1300" b="0">
                <a:latin typeface="+mn-lt"/>
              </a:rPr>
            </a:br>
            <a:r>
              <a:rPr lang="en-GB" sz="1300" b="0">
                <a:latin typeface="+mn-lt"/>
              </a:rPr>
              <a:t>However, the surveyed companies are overall </a:t>
            </a:r>
            <a:r>
              <a:rPr lang="en-GB" sz="1300" b="0" u="sng">
                <a:latin typeface="+mn-lt"/>
              </a:rPr>
              <a:t>poorer at</a:t>
            </a:r>
            <a:r>
              <a:rPr lang="en-GB" sz="1300" b="0">
                <a:latin typeface="+mn-lt"/>
              </a:rPr>
              <a:t>:</a:t>
            </a:r>
          </a:p>
          <a:p>
            <a:pPr marL="742950" lvl="1" indent="-285750">
              <a:buFont typeface="Arial" panose="020B0604020202020204" pitchFamily="34" charset="0"/>
              <a:buChar char="•"/>
              <a:defRPr/>
            </a:pPr>
            <a:r>
              <a:rPr lang="en-GB" sz="1300" b="0">
                <a:latin typeface="+mn-lt"/>
              </a:rPr>
              <a:t>CEOs ensuring that quality policies are aligned with the company strategy </a:t>
            </a:r>
          </a:p>
          <a:p>
            <a:pPr marL="742950" lvl="1" indent="-285750">
              <a:buFont typeface="Arial" panose="020B0604020202020204" pitchFamily="34" charset="0"/>
              <a:buChar char="•"/>
              <a:defRPr/>
            </a:pPr>
            <a:r>
              <a:rPr lang="en-GB" sz="1300" b="0">
                <a:latin typeface="+mn-lt"/>
              </a:rPr>
              <a:t>Executive teams promoting and supporting continuous improvement throughout the company and supply chain</a:t>
            </a:r>
          </a:p>
          <a:p>
            <a:pPr marL="742950" lvl="1" indent="-285750">
              <a:buFont typeface="Arial" panose="020B0604020202020204" pitchFamily="34" charset="0"/>
              <a:buChar char="•"/>
              <a:defRPr/>
            </a:pPr>
            <a:r>
              <a:rPr lang="en-GB" sz="1300" b="0">
                <a:latin typeface="+mn-lt"/>
              </a:rPr>
              <a:t>Executive teams ensuring there is a well developed knowledge of quality tools and techniques throughout </a:t>
            </a:r>
            <a:br>
              <a:rPr lang="en-GB" sz="1300" b="0">
                <a:latin typeface="+mn-lt"/>
              </a:rPr>
            </a:br>
            <a:r>
              <a:rPr lang="en-GB" sz="1300" b="0">
                <a:latin typeface="+mn-lt"/>
              </a:rPr>
              <a:t>the company</a:t>
            </a:r>
          </a:p>
          <a:p>
            <a:pPr lvl="1">
              <a:defRPr/>
            </a:pPr>
            <a:endParaRPr lang="en-GB" sz="1300" b="0">
              <a:latin typeface="+mn-lt"/>
            </a:endParaRPr>
          </a:p>
          <a:p>
            <a:pPr>
              <a:defRPr/>
            </a:pPr>
            <a:r>
              <a:rPr lang="en-GB" sz="1300"/>
              <a:t>2.      To reduce failures and recalls of products CEOs and executive teams need to demonstrate leadership,     </a:t>
            </a:r>
            <a:br>
              <a:rPr lang="en-GB" sz="1300"/>
            </a:br>
            <a:r>
              <a:rPr lang="en-GB" sz="1300"/>
              <a:t>         commitment and set strategy AND be good at implementing quality management</a:t>
            </a:r>
            <a:endParaRPr lang="en-GB" sz="1300" strike="sngStrike">
              <a:latin typeface="+mn-lt"/>
            </a:endParaRPr>
          </a:p>
          <a:p>
            <a:pPr>
              <a:defRPr/>
            </a:pPr>
            <a:endParaRPr lang="en-GB" sz="1300">
              <a:latin typeface="+mn-lt"/>
            </a:endParaRPr>
          </a:p>
          <a:p>
            <a:pPr>
              <a:defRPr/>
            </a:pPr>
            <a:r>
              <a:rPr lang="en-GB" sz="1300" b="0">
                <a:latin typeface="+mn-lt"/>
              </a:rPr>
              <a:t>The CEO and executive team appear to contribute to lowering the rate of major failures or recalls; there was correlation</a:t>
            </a:r>
          </a:p>
          <a:p>
            <a:pPr>
              <a:defRPr/>
            </a:pPr>
            <a:r>
              <a:rPr lang="en-GB" sz="1300" b="0">
                <a:latin typeface="+mn-lt"/>
              </a:rPr>
              <a:t>between companies with zero or less than three high profile quality </a:t>
            </a:r>
            <a:r>
              <a:rPr lang="en-GB" sz="1300" b="0">
                <a:solidFill>
                  <a:schemeClr val="bg2"/>
                </a:solidFill>
                <a:latin typeface="+mn-lt"/>
              </a:rPr>
              <a:t>failures</a:t>
            </a:r>
            <a:r>
              <a:rPr lang="en-GB" sz="1100" b="0" i="1">
                <a:solidFill>
                  <a:srgbClr val="0070C0"/>
                </a:solidFill>
                <a:latin typeface="+mn-lt"/>
              </a:rPr>
              <a:t> </a:t>
            </a:r>
            <a:r>
              <a:rPr lang="en-GB" sz="1300" b="0">
                <a:latin typeface="+mn-lt"/>
              </a:rPr>
              <a:t>AND:</a:t>
            </a:r>
          </a:p>
          <a:p>
            <a:pPr marL="742950" lvl="1" indent="-285750">
              <a:buFont typeface="Arial" panose="020B0604020202020204" pitchFamily="34" charset="0"/>
              <a:buChar char="•"/>
              <a:defRPr/>
            </a:pPr>
            <a:r>
              <a:rPr lang="en-GB" sz="1300" b="0">
                <a:latin typeface="+mn-lt"/>
              </a:rPr>
              <a:t>CEOs demonstrating clear leadership and commitment to quality</a:t>
            </a:r>
          </a:p>
          <a:p>
            <a:pPr marL="742950" lvl="1" indent="-285750">
              <a:buFont typeface="Arial" panose="020B0604020202020204" pitchFamily="34" charset="0"/>
              <a:buChar char="•"/>
              <a:defRPr/>
            </a:pPr>
            <a:r>
              <a:rPr lang="en-GB" sz="1300" b="0">
                <a:latin typeface="+mn-lt"/>
              </a:rPr>
              <a:t>CEOs setting a clear vision and strategy which includes quality</a:t>
            </a:r>
          </a:p>
          <a:p>
            <a:pPr marL="742950" lvl="1" indent="-285750">
              <a:buFont typeface="Arial" panose="020B0604020202020204" pitchFamily="34" charset="0"/>
              <a:buChar char="•"/>
              <a:defRPr/>
            </a:pPr>
            <a:r>
              <a:rPr lang="en-GB" sz="1300" b="0">
                <a:latin typeface="+mn-lt"/>
              </a:rPr>
              <a:t>CEOs ensuring that quality policies are aligned with the company strategy</a:t>
            </a:r>
          </a:p>
          <a:p>
            <a:pPr marL="742950" lvl="1" indent="-285750">
              <a:buFont typeface="Arial" panose="020B0604020202020204" pitchFamily="34" charset="0"/>
              <a:buChar char="•"/>
              <a:defRPr/>
            </a:pPr>
            <a:r>
              <a:rPr lang="en-GB" sz="1300" b="0">
                <a:latin typeface="+mn-lt"/>
              </a:rPr>
              <a:t>Executive teams promoting and supporting continuous improvement throughout the company and supply chain</a:t>
            </a:r>
          </a:p>
          <a:p>
            <a:pPr marL="742950" lvl="1" indent="-285750">
              <a:buFont typeface="Arial" panose="020B0604020202020204" pitchFamily="34" charset="0"/>
              <a:buChar char="•"/>
              <a:defRPr/>
            </a:pPr>
            <a:r>
              <a:rPr lang="en-GB" sz="1300" b="0">
                <a:latin typeface="+mn-lt"/>
              </a:rPr>
              <a:t>Executive teams ensuring there is a well developed knowledge of quality tools and techniques throughout</a:t>
            </a:r>
          </a:p>
          <a:p>
            <a:pPr lvl="1">
              <a:defRPr/>
            </a:pPr>
            <a:endParaRPr lang="en-GB" sz="1300">
              <a:latin typeface="+mn-lt"/>
            </a:endParaRPr>
          </a:p>
          <a:p>
            <a:pPr lvl="1">
              <a:defRPr/>
            </a:pPr>
            <a:r>
              <a:rPr lang="en-GB" sz="1300">
                <a:latin typeface="+mn-lt"/>
              </a:rPr>
              <a:t>Hence; leadership, commitment, clear quality vision, quality aligned in strategy and continuous improvement are shown, statistically significantly, to help reduce the number of major failures or recalls</a:t>
            </a:r>
          </a:p>
          <a:p>
            <a:pPr>
              <a:defRPr/>
            </a:pPr>
            <a:endParaRPr lang="en-GB" sz="1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696927A-E3D4-47E2-A616-3905A73ECBEA}"/>
              </a:ext>
            </a:extLst>
          </p:cNvPr>
          <p:cNvSpPr txBox="1">
            <a:spLocks noChangeArrowheads="1"/>
          </p:cNvSpPr>
          <p:nvPr/>
        </p:nvSpPr>
        <p:spPr>
          <a:xfrm>
            <a:off x="619125" y="719138"/>
            <a:ext cx="9145588" cy="460375"/>
          </a:xfrm>
          <a:prstGeom prst="rect">
            <a:avLst/>
          </a:prstGeom>
        </p:spPr>
        <p:txBody>
          <a:bodyPr/>
          <a:lstStyle>
            <a:lvl1pPr algn="l" defTabSz="900113" rtl="0" eaLnBrk="0" fontAlgn="base" hangingPunct="0">
              <a:spcBef>
                <a:spcPct val="0"/>
              </a:spcBef>
              <a:spcAft>
                <a:spcPct val="0"/>
              </a:spcAft>
              <a:defRPr sz="2400" b="1">
                <a:solidFill>
                  <a:schemeClr val="tx2"/>
                </a:solidFill>
                <a:latin typeface="+mj-lt"/>
                <a:ea typeface="+mj-ea"/>
                <a:cs typeface="+mj-cs"/>
              </a:defRPr>
            </a:lvl1pPr>
            <a:lvl2pPr algn="l" defTabSz="900113" rtl="0" eaLnBrk="0" fontAlgn="base" hangingPunct="0">
              <a:spcBef>
                <a:spcPct val="0"/>
              </a:spcBef>
              <a:spcAft>
                <a:spcPct val="0"/>
              </a:spcAft>
              <a:defRPr sz="2400" b="1">
                <a:solidFill>
                  <a:schemeClr val="tx2"/>
                </a:solidFill>
                <a:latin typeface="Arial" pitchFamily="34" charset="0"/>
              </a:defRPr>
            </a:lvl2pPr>
            <a:lvl3pPr algn="l" defTabSz="900113" rtl="0" eaLnBrk="0" fontAlgn="base" hangingPunct="0">
              <a:spcBef>
                <a:spcPct val="0"/>
              </a:spcBef>
              <a:spcAft>
                <a:spcPct val="0"/>
              </a:spcAft>
              <a:defRPr sz="2400" b="1">
                <a:solidFill>
                  <a:schemeClr val="tx2"/>
                </a:solidFill>
                <a:latin typeface="Arial" pitchFamily="34" charset="0"/>
              </a:defRPr>
            </a:lvl3pPr>
            <a:lvl4pPr algn="l" defTabSz="900113" rtl="0" eaLnBrk="0" fontAlgn="base" hangingPunct="0">
              <a:spcBef>
                <a:spcPct val="0"/>
              </a:spcBef>
              <a:spcAft>
                <a:spcPct val="0"/>
              </a:spcAft>
              <a:defRPr sz="2400" b="1">
                <a:solidFill>
                  <a:schemeClr val="tx2"/>
                </a:solidFill>
                <a:latin typeface="Arial" pitchFamily="34" charset="0"/>
              </a:defRPr>
            </a:lvl4pPr>
            <a:lvl5pPr algn="l" defTabSz="900113" rtl="0" eaLnBrk="0" fontAlgn="base" hangingPunct="0">
              <a:spcBef>
                <a:spcPct val="0"/>
              </a:spcBef>
              <a:spcAft>
                <a:spcPct val="0"/>
              </a:spcAft>
              <a:defRPr sz="2400" b="1">
                <a:solidFill>
                  <a:schemeClr val="tx2"/>
                </a:solidFill>
                <a:latin typeface="Arial" pitchFamily="34" charset="0"/>
              </a:defRPr>
            </a:lvl5pPr>
            <a:lvl6pPr marL="457200" algn="l" defTabSz="900113" rtl="0" fontAlgn="base">
              <a:spcBef>
                <a:spcPct val="0"/>
              </a:spcBef>
              <a:spcAft>
                <a:spcPct val="0"/>
              </a:spcAft>
              <a:defRPr sz="2400" b="1">
                <a:solidFill>
                  <a:schemeClr val="tx2"/>
                </a:solidFill>
                <a:latin typeface="Arial" pitchFamily="34" charset="0"/>
              </a:defRPr>
            </a:lvl6pPr>
            <a:lvl7pPr marL="914400" algn="l" defTabSz="900113" rtl="0" fontAlgn="base">
              <a:spcBef>
                <a:spcPct val="0"/>
              </a:spcBef>
              <a:spcAft>
                <a:spcPct val="0"/>
              </a:spcAft>
              <a:defRPr sz="2400" b="1">
                <a:solidFill>
                  <a:schemeClr val="tx2"/>
                </a:solidFill>
                <a:latin typeface="Arial" pitchFamily="34" charset="0"/>
              </a:defRPr>
            </a:lvl7pPr>
            <a:lvl8pPr marL="1371600" algn="l" defTabSz="900113" rtl="0" fontAlgn="base">
              <a:spcBef>
                <a:spcPct val="0"/>
              </a:spcBef>
              <a:spcAft>
                <a:spcPct val="0"/>
              </a:spcAft>
              <a:defRPr sz="2400" b="1">
                <a:solidFill>
                  <a:schemeClr val="tx2"/>
                </a:solidFill>
                <a:latin typeface="Arial" pitchFamily="34" charset="0"/>
              </a:defRPr>
            </a:lvl8pPr>
            <a:lvl9pPr marL="1828800" algn="l" defTabSz="900113" rtl="0" fontAlgn="base">
              <a:spcBef>
                <a:spcPct val="0"/>
              </a:spcBef>
              <a:spcAft>
                <a:spcPct val="0"/>
              </a:spcAft>
              <a:defRPr sz="2400" b="1">
                <a:solidFill>
                  <a:schemeClr val="tx2"/>
                </a:solidFill>
                <a:latin typeface="Arial" pitchFamily="34" charset="0"/>
              </a:defRPr>
            </a:lvl9pPr>
          </a:lstStyle>
          <a:p>
            <a:pPr>
              <a:defRPr/>
            </a:pPr>
            <a:r>
              <a:rPr lang="en-US" altLang="de-DE" kern="0"/>
              <a:t>Key Findings – areas for improvement</a:t>
            </a:r>
          </a:p>
        </p:txBody>
      </p:sp>
      <p:sp>
        <p:nvSpPr>
          <p:cNvPr id="3" name="TextBox 2">
            <a:extLst>
              <a:ext uri="{FF2B5EF4-FFF2-40B4-BE49-F238E27FC236}">
                <a16:creationId xmlns:a16="http://schemas.microsoft.com/office/drawing/2014/main" id="{770F0AE4-868F-44BF-ABBA-043897F1519F}"/>
              </a:ext>
            </a:extLst>
          </p:cNvPr>
          <p:cNvSpPr txBox="1"/>
          <p:nvPr/>
        </p:nvSpPr>
        <p:spPr>
          <a:xfrm>
            <a:off x="547403" y="1726940"/>
            <a:ext cx="9397044" cy="3539430"/>
          </a:xfrm>
          <a:prstGeom prst="rect">
            <a:avLst/>
          </a:prstGeom>
          <a:noFill/>
        </p:spPr>
        <p:txBody>
          <a:bodyPr>
            <a:spAutoFit/>
          </a:bodyPr>
          <a:lstStyle/>
          <a:p>
            <a:pPr>
              <a:defRPr/>
            </a:pPr>
            <a:r>
              <a:rPr lang="en-GB">
                <a:latin typeface="+mn-lt"/>
              </a:rPr>
              <a:t>3.       </a:t>
            </a:r>
            <a:r>
              <a:rPr lang="en-GB"/>
              <a:t>Vigilance in promoting risk-based approaches is not enough without effective quality planning and a </a:t>
            </a:r>
            <a:br>
              <a:rPr lang="en-GB"/>
            </a:br>
            <a:r>
              <a:rPr lang="en-GB"/>
              <a:t>          culture of fact-based decision-making</a:t>
            </a:r>
            <a:endParaRPr lang="en-GB" b="0"/>
          </a:p>
          <a:p>
            <a:pPr>
              <a:defRPr/>
            </a:pPr>
            <a:endParaRPr lang="en-GB" b="0" strike="sngStrike">
              <a:latin typeface="+mn-lt"/>
            </a:endParaRPr>
          </a:p>
          <a:p>
            <a:pPr>
              <a:defRPr/>
            </a:pPr>
            <a:r>
              <a:rPr lang="en-GB" b="0">
                <a:latin typeface="+mn-lt"/>
              </a:rPr>
              <a:t>           Two thirds of companies said their executive team was vigilant in promoting risk based approaches but:</a:t>
            </a:r>
          </a:p>
          <a:p>
            <a:pPr>
              <a:defRPr/>
            </a:pPr>
            <a:endParaRPr lang="en-GB" b="0">
              <a:latin typeface="+mn-lt"/>
            </a:endParaRPr>
          </a:p>
          <a:p>
            <a:pPr marL="742950" lvl="1" indent="-285750">
              <a:buFont typeface="Arial" panose="020B0604020202020204" pitchFamily="34" charset="0"/>
              <a:buChar char="•"/>
              <a:defRPr/>
            </a:pPr>
            <a:r>
              <a:rPr lang="en-US" b="0"/>
              <a:t>A fifth of respondents report quality related costs at 2 - 5% of revenue, with nearly 30% reporting it higher</a:t>
            </a:r>
            <a:endParaRPr lang="en-GB" b="0"/>
          </a:p>
          <a:p>
            <a:pPr lvl="1">
              <a:defRPr/>
            </a:pPr>
            <a:endParaRPr lang="en-GB" b="0">
              <a:latin typeface="+mn-lt"/>
            </a:endParaRPr>
          </a:p>
          <a:p>
            <a:pPr marL="742950" lvl="1" indent="-285750">
              <a:buFont typeface="Arial" panose="020B0604020202020204" pitchFamily="34" charset="0"/>
              <a:buChar char="•"/>
              <a:defRPr/>
            </a:pPr>
            <a:r>
              <a:rPr lang="en-GB" b="0">
                <a:latin typeface="+mn-lt"/>
              </a:rPr>
              <a:t>The average company has had two or three high profile quality failures in the last three years</a:t>
            </a:r>
            <a:br>
              <a:rPr lang="en-GB" b="0">
                <a:latin typeface="+mn-lt"/>
              </a:rPr>
            </a:br>
            <a:endParaRPr lang="en-GB" b="0">
              <a:latin typeface="+mn-lt"/>
            </a:endParaRPr>
          </a:p>
          <a:p>
            <a:pPr marL="742950" lvl="1" indent="-285750">
              <a:buFont typeface="Arial" panose="020B0604020202020204" pitchFamily="34" charset="0"/>
              <a:buChar char="•"/>
              <a:defRPr/>
            </a:pPr>
            <a:r>
              <a:rPr lang="en-GB" b="0">
                <a:latin typeface="+mn-lt"/>
              </a:rPr>
              <a:t>Nearly a third of companies did not say that their executive team </a:t>
            </a:r>
            <a:r>
              <a:rPr lang="en-US" altLang="de-DE" b="0"/>
              <a:t>requires the root </a:t>
            </a:r>
            <a:br>
              <a:rPr lang="en-US" altLang="de-DE" b="0"/>
            </a:br>
            <a:r>
              <a:rPr lang="en-US" altLang="de-DE" b="0"/>
              <a:t>causes of failures to be identified</a:t>
            </a:r>
            <a:br>
              <a:rPr lang="en-GB" b="0">
                <a:latin typeface="+mn-lt"/>
              </a:rPr>
            </a:br>
            <a:endParaRPr lang="en-US" i="1">
              <a:latin typeface="+mn-lt"/>
            </a:endParaRPr>
          </a:p>
          <a:p>
            <a:pPr marL="742950" lvl="1" indent="-285750">
              <a:buFont typeface="Arial" panose="020B0604020202020204" pitchFamily="34" charset="0"/>
              <a:buChar char="•"/>
              <a:defRPr/>
            </a:pPr>
            <a:r>
              <a:rPr lang="en-US" altLang="de-DE" b="0"/>
              <a:t>30% of companies said (or were unsure) that they do not have effective quality planning to prevent problems</a:t>
            </a:r>
            <a:endParaRPr lang="en-GB" b="0"/>
          </a:p>
          <a:p>
            <a:pPr marL="742950" lvl="1" indent="-285750">
              <a:buFont typeface="Arial" panose="020B0604020202020204" pitchFamily="34" charset="0"/>
              <a:buChar char="•"/>
              <a:defRPr/>
            </a:pPr>
            <a:endParaRPr lang="en-GB" b="0">
              <a:latin typeface="+mn-lt"/>
            </a:endParaRPr>
          </a:p>
          <a:p>
            <a:pPr lvl="1">
              <a:defRPr/>
            </a:pPr>
            <a:endParaRPr lang="en-GB" b="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696927A-E3D4-47E2-A616-3905A73ECBEA}"/>
              </a:ext>
            </a:extLst>
          </p:cNvPr>
          <p:cNvSpPr txBox="1">
            <a:spLocks noChangeArrowheads="1"/>
          </p:cNvSpPr>
          <p:nvPr/>
        </p:nvSpPr>
        <p:spPr>
          <a:xfrm>
            <a:off x="619125" y="719138"/>
            <a:ext cx="9145588" cy="460375"/>
          </a:xfrm>
          <a:prstGeom prst="rect">
            <a:avLst/>
          </a:prstGeom>
        </p:spPr>
        <p:txBody>
          <a:bodyPr/>
          <a:lstStyle>
            <a:lvl1pPr algn="l" defTabSz="900113" rtl="0" eaLnBrk="0" fontAlgn="base" hangingPunct="0">
              <a:spcBef>
                <a:spcPct val="0"/>
              </a:spcBef>
              <a:spcAft>
                <a:spcPct val="0"/>
              </a:spcAft>
              <a:defRPr sz="2400" b="1">
                <a:solidFill>
                  <a:schemeClr val="tx2"/>
                </a:solidFill>
                <a:latin typeface="+mj-lt"/>
                <a:ea typeface="+mj-ea"/>
                <a:cs typeface="+mj-cs"/>
              </a:defRPr>
            </a:lvl1pPr>
            <a:lvl2pPr algn="l" defTabSz="900113" rtl="0" eaLnBrk="0" fontAlgn="base" hangingPunct="0">
              <a:spcBef>
                <a:spcPct val="0"/>
              </a:spcBef>
              <a:spcAft>
                <a:spcPct val="0"/>
              </a:spcAft>
              <a:defRPr sz="2400" b="1">
                <a:solidFill>
                  <a:schemeClr val="tx2"/>
                </a:solidFill>
                <a:latin typeface="Arial" pitchFamily="34" charset="0"/>
              </a:defRPr>
            </a:lvl2pPr>
            <a:lvl3pPr algn="l" defTabSz="900113" rtl="0" eaLnBrk="0" fontAlgn="base" hangingPunct="0">
              <a:spcBef>
                <a:spcPct val="0"/>
              </a:spcBef>
              <a:spcAft>
                <a:spcPct val="0"/>
              </a:spcAft>
              <a:defRPr sz="2400" b="1">
                <a:solidFill>
                  <a:schemeClr val="tx2"/>
                </a:solidFill>
                <a:latin typeface="Arial" pitchFamily="34" charset="0"/>
              </a:defRPr>
            </a:lvl3pPr>
            <a:lvl4pPr algn="l" defTabSz="900113" rtl="0" eaLnBrk="0" fontAlgn="base" hangingPunct="0">
              <a:spcBef>
                <a:spcPct val="0"/>
              </a:spcBef>
              <a:spcAft>
                <a:spcPct val="0"/>
              </a:spcAft>
              <a:defRPr sz="2400" b="1">
                <a:solidFill>
                  <a:schemeClr val="tx2"/>
                </a:solidFill>
                <a:latin typeface="Arial" pitchFamily="34" charset="0"/>
              </a:defRPr>
            </a:lvl4pPr>
            <a:lvl5pPr algn="l" defTabSz="900113" rtl="0" eaLnBrk="0" fontAlgn="base" hangingPunct="0">
              <a:spcBef>
                <a:spcPct val="0"/>
              </a:spcBef>
              <a:spcAft>
                <a:spcPct val="0"/>
              </a:spcAft>
              <a:defRPr sz="2400" b="1">
                <a:solidFill>
                  <a:schemeClr val="tx2"/>
                </a:solidFill>
                <a:latin typeface="Arial" pitchFamily="34" charset="0"/>
              </a:defRPr>
            </a:lvl5pPr>
            <a:lvl6pPr marL="457200" algn="l" defTabSz="900113" rtl="0" fontAlgn="base">
              <a:spcBef>
                <a:spcPct val="0"/>
              </a:spcBef>
              <a:spcAft>
                <a:spcPct val="0"/>
              </a:spcAft>
              <a:defRPr sz="2400" b="1">
                <a:solidFill>
                  <a:schemeClr val="tx2"/>
                </a:solidFill>
                <a:latin typeface="Arial" pitchFamily="34" charset="0"/>
              </a:defRPr>
            </a:lvl6pPr>
            <a:lvl7pPr marL="914400" algn="l" defTabSz="900113" rtl="0" fontAlgn="base">
              <a:spcBef>
                <a:spcPct val="0"/>
              </a:spcBef>
              <a:spcAft>
                <a:spcPct val="0"/>
              </a:spcAft>
              <a:defRPr sz="2400" b="1">
                <a:solidFill>
                  <a:schemeClr val="tx2"/>
                </a:solidFill>
                <a:latin typeface="Arial" pitchFamily="34" charset="0"/>
              </a:defRPr>
            </a:lvl7pPr>
            <a:lvl8pPr marL="1371600" algn="l" defTabSz="900113" rtl="0" fontAlgn="base">
              <a:spcBef>
                <a:spcPct val="0"/>
              </a:spcBef>
              <a:spcAft>
                <a:spcPct val="0"/>
              </a:spcAft>
              <a:defRPr sz="2400" b="1">
                <a:solidFill>
                  <a:schemeClr val="tx2"/>
                </a:solidFill>
                <a:latin typeface="Arial" pitchFamily="34" charset="0"/>
              </a:defRPr>
            </a:lvl8pPr>
            <a:lvl9pPr marL="1828800" algn="l" defTabSz="900113" rtl="0" fontAlgn="base">
              <a:spcBef>
                <a:spcPct val="0"/>
              </a:spcBef>
              <a:spcAft>
                <a:spcPct val="0"/>
              </a:spcAft>
              <a:defRPr sz="2400" b="1">
                <a:solidFill>
                  <a:schemeClr val="tx2"/>
                </a:solidFill>
                <a:latin typeface="Arial" pitchFamily="34" charset="0"/>
              </a:defRPr>
            </a:lvl9pPr>
          </a:lstStyle>
          <a:p>
            <a:pPr>
              <a:defRPr/>
            </a:pPr>
            <a:r>
              <a:rPr lang="en-US" altLang="de-DE" kern="0"/>
              <a:t>Key Findings – opportunities </a:t>
            </a:r>
          </a:p>
        </p:txBody>
      </p:sp>
      <p:sp>
        <p:nvSpPr>
          <p:cNvPr id="3" name="TextBox 2">
            <a:extLst>
              <a:ext uri="{FF2B5EF4-FFF2-40B4-BE49-F238E27FC236}">
                <a16:creationId xmlns:a16="http://schemas.microsoft.com/office/drawing/2014/main" id="{770F0AE4-868F-44BF-ABBA-043897F1519F}"/>
              </a:ext>
            </a:extLst>
          </p:cNvPr>
          <p:cNvSpPr txBox="1"/>
          <p:nvPr/>
        </p:nvSpPr>
        <p:spPr>
          <a:xfrm>
            <a:off x="493397" y="1978968"/>
            <a:ext cx="9397044" cy="4185761"/>
          </a:xfrm>
          <a:prstGeom prst="rect">
            <a:avLst/>
          </a:prstGeom>
          <a:noFill/>
        </p:spPr>
        <p:txBody>
          <a:bodyPr>
            <a:spAutoFit/>
          </a:bodyPr>
          <a:lstStyle/>
          <a:p>
            <a:pPr>
              <a:defRPr/>
            </a:pPr>
            <a:r>
              <a:rPr lang="en-GB">
                <a:latin typeface="+mn-lt"/>
              </a:rPr>
              <a:t>4.      </a:t>
            </a:r>
            <a:r>
              <a:rPr lang="en-US"/>
              <a:t>Prioritise improvement on </a:t>
            </a:r>
            <a:r>
              <a:rPr lang="en-US" err="1"/>
              <a:t>standardisation</a:t>
            </a:r>
            <a:r>
              <a:rPr lang="en-US"/>
              <a:t> of quality/risk management processes and interfaces with </a:t>
            </a:r>
            <a:br>
              <a:rPr lang="en-US"/>
            </a:br>
            <a:r>
              <a:rPr lang="en-US"/>
              <a:t>         supply chains and procurement</a:t>
            </a:r>
          </a:p>
          <a:p>
            <a:pPr>
              <a:defRPr/>
            </a:pPr>
            <a:r>
              <a:rPr lang="en-GB">
                <a:latin typeface="+mn-lt"/>
              </a:rPr>
              <a:t> </a:t>
            </a:r>
            <a:br>
              <a:rPr lang="en-GB">
                <a:latin typeface="+mn-lt"/>
              </a:rPr>
            </a:br>
            <a:endParaRPr lang="en-GB">
              <a:latin typeface="+mn-lt"/>
            </a:endParaRPr>
          </a:p>
          <a:p>
            <a:pPr marL="742950" lvl="1" indent="-285750">
              <a:buFont typeface="Arial" panose="020B0604020202020204" pitchFamily="34" charset="0"/>
              <a:buChar char="•"/>
              <a:defRPr/>
            </a:pPr>
            <a:r>
              <a:rPr lang="en-GB" b="0">
                <a:latin typeface="+mn-lt"/>
              </a:rPr>
              <a:t>A majority of companies said their </a:t>
            </a:r>
            <a:r>
              <a:rPr lang="en-US" altLang="de-DE" b="0"/>
              <a:t>executive team understands the importance of supply chain quality assurance</a:t>
            </a:r>
            <a:r>
              <a:rPr lang="en-US" altLang="de-DE" sz="1100" b="0" i="1">
                <a:solidFill>
                  <a:srgbClr val="0070C0"/>
                </a:solidFill>
              </a:rPr>
              <a:t> </a:t>
            </a:r>
            <a:r>
              <a:rPr lang="en-US" altLang="de-DE" b="0"/>
              <a:t> BUT nearly a third of companies did not report having effective governance in place to eliminate supply chain risks</a:t>
            </a:r>
            <a:br>
              <a:rPr lang="en-US" altLang="de-DE" b="0"/>
            </a:br>
            <a:endParaRPr lang="en-US" altLang="de-DE" b="0"/>
          </a:p>
          <a:p>
            <a:pPr marL="742950" lvl="1" indent="-285750">
              <a:buFont typeface="Arial" panose="020B0604020202020204" pitchFamily="34" charset="0"/>
              <a:buChar char="•"/>
              <a:defRPr/>
            </a:pPr>
            <a:r>
              <a:rPr lang="en-US" b="0">
                <a:latin typeface="+mn-lt"/>
              </a:rPr>
              <a:t>Quality and supply chain performance is enhanced when executives promote and support continuous improvement throughout the company and supply chain</a:t>
            </a:r>
          </a:p>
          <a:p>
            <a:pPr>
              <a:defRPr/>
            </a:pPr>
            <a:r>
              <a:rPr lang="en-US">
                <a:highlight>
                  <a:srgbClr val="00FF00"/>
                </a:highlight>
              </a:rPr>
              <a:t> </a:t>
            </a:r>
            <a:endParaRPr lang="en-US" strike="sngStrike">
              <a:latin typeface="+mn-lt"/>
            </a:endParaRPr>
          </a:p>
          <a:p>
            <a:pPr>
              <a:defRPr/>
            </a:pPr>
            <a:r>
              <a:rPr lang="en-US" b="0">
                <a:latin typeface="+mn-lt"/>
              </a:rPr>
              <a:t>         The most commonly cited </a:t>
            </a:r>
            <a:r>
              <a:rPr lang="en-US">
                <a:latin typeface="+mn-lt"/>
              </a:rPr>
              <a:t>areas for potential improvement in quality of supplies</a:t>
            </a:r>
            <a:r>
              <a:rPr lang="en-US" b="0">
                <a:latin typeface="+mn-lt"/>
              </a:rPr>
              <a:t> was through:</a:t>
            </a:r>
            <a:br>
              <a:rPr lang="en-US" b="0">
                <a:latin typeface="+mn-lt"/>
              </a:rPr>
            </a:br>
            <a:endParaRPr lang="en-US" b="0">
              <a:latin typeface="+mn-lt"/>
            </a:endParaRPr>
          </a:p>
          <a:p>
            <a:pPr marL="742950" lvl="1" indent="-285750">
              <a:buFont typeface="Arial" panose="020B0604020202020204" pitchFamily="34" charset="0"/>
              <a:buChar char="•"/>
              <a:defRPr/>
            </a:pPr>
            <a:r>
              <a:rPr lang="en-US" b="0">
                <a:latin typeface="+mn-lt"/>
              </a:rPr>
              <a:t>better and faster interfaces within the company and with suppliers, and</a:t>
            </a:r>
          </a:p>
          <a:p>
            <a:pPr marL="742950" lvl="1" indent="-285750">
              <a:buFont typeface="Arial" panose="020B0604020202020204" pitchFamily="34" charset="0"/>
              <a:buChar char="•"/>
              <a:defRPr/>
            </a:pPr>
            <a:r>
              <a:rPr lang="en-US" b="0">
                <a:latin typeface="+mn-lt"/>
              </a:rPr>
              <a:t>having standardized processes.</a:t>
            </a:r>
          </a:p>
          <a:p>
            <a:pPr lvl="1">
              <a:defRPr/>
            </a:pPr>
            <a:endParaRPr lang="en-US" b="0">
              <a:latin typeface="+mn-lt"/>
            </a:endParaRPr>
          </a:p>
          <a:p>
            <a:pPr>
              <a:defRPr/>
            </a:pPr>
            <a:endParaRPr lang="en-US" i="1">
              <a:latin typeface="+mn-lt"/>
            </a:endParaRPr>
          </a:p>
          <a:p>
            <a:pPr marL="742950" lvl="1" indent="-285750">
              <a:buFont typeface="Arial" panose="020B0604020202020204" pitchFamily="34" charset="0"/>
              <a:buChar char="•"/>
              <a:defRPr/>
            </a:pPr>
            <a:endParaRPr lang="en-GB" b="0">
              <a:latin typeface="+mn-lt"/>
            </a:endParaRPr>
          </a:p>
          <a:p>
            <a:pPr lvl="1">
              <a:defRPr/>
            </a:pPr>
            <a:endParaRPr lang="en-GB" b="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696927A-E3D4-47E2-A616-3905A73ECBEA}"/>
              </a:ext>
            </a:extLst>
          </p:cNvPr>
          <p:cNvSpPr txBox="1">
            <a:spLocks noChangeArrowheads="1"/>
          </p:cNvSpPr>
          <p:nvPr/>
        </p:nvSpPr>
        <p:spPr>
          <a:xfrm>
            <a:off x="619125" y="719138"/>
            <a:ext cx="9145588" cy="460375"/>
          </a:xfrm>
          <a:prstGeom prst="rect">
            <a:avLst/>
          </a:prstGeom>
        </p:spPr>
        <p:txBody>
          <a:bodyPr/>
          <a:lstStyle>
            <a:lvl1pPr algn="l" defTabSz="900113" rtl="0" eaLnBrk="0" fontAlgn="base" hangingPunct="0">
              <a:spcBef>
                <a:spcPct val="0"/>
              </a:spcBef>
              <a:spcAft>
                <a:spcPct val="0"/>
              </a:spcAft>
              <a:defRPr sz="2400" b="1">
                <a:solidFill>
                  <a:schemeClr val="tx2"/>
                </a:solidFill>
                <a:latin typeface="+mj-lt"/>
                <a:ea typeface="+mj-ea"/>
                <a:cs typeface="+mj-cs"/>
              </a:defRPr>
            </a:lvl1pPr>
            <a:lvl2pPr algn="l" defTabSz="900113" rtl="0" eaLnBrk="0" fontAlgn="base" hangingPunct="0">
              <a:spcBef>
                <a:spcPct val="0"/>
              </a:spcBef>
              <a:spcAft>
                <a:spcPct val="0"/>
              </a:spcAft>
              <a:defRPr sz="2400" b="1">
                <a:solidFill>
                  <a:schemeClr val="tx2"/>
                </a:solidFill>
                <a:latin typeface="Arial" pitchFamily="34" charset="0"/>
              </a:defRPr>
            </a:lvl2pPr>
            <a:lvl3pPr algn="l" defTabSz="900113" rtl="0" eaLnBrk="0" fontAlgn="base" hangingPunct="0">
              <a:spcBef>
                <a:spcPct val="0"/>
              </a:spcBef>
              <a:spcAft>
                <a:spcPct val="0"/>
              </a:spcAft>
              <a:defRPr sz="2400" b="1">
                <a:solidFill>
                  <a:schemeClr val="tx2"/>
                </a:solidFill>
                <a:latin typeface="Arial" pitchFamily="34" charset="0"/>
              </a:defRPr>
            </a:lvl3pPr>
            <a:lvl4pPr algn="l" defTabSz="900113" rtl="0" eaLnBrk="0" fontAlgn="base" hangingPunct="0">
              <a:spcBef>
                <a:spcPct val="0"/>
              </a:spcBef>
              <a:spcAft>
                <a:spcPct val="0"/>
              </a:spcAft>
              <a:defRPr sz="2400" b="1">
                <a:solidFill>
                  <a:schemeClr val="tx2"/>
                </a:solidFill>
                <a:latin typeface="Arial" pitchFamily="34" charset="0"/>
              </a:defRPr>
            </a:lvl4pPr>
            <a:lvl5pPr algn="l" defTabSz="900113" rtl="0" eaLnBrk="0" fontAlgn="base" hangingPunct="0">
              <a:spcBef>
                <a:spcPct val="0"/>
              </a:spcBef>
              <a:spcAft>
                <a:spcPct val="0"/>
              </a:spcAft>
              <a:defRPr sz="2400" b="1">
                <a:solidFill>
                  <a:schemeClr val="tx2"/>
                </a:solidFill>
                <a:latin typeface="Arial" pitchFamily="34" charset="0"/>
              </a:defRPr>
            </a:lvl5pPr>
            <a:lvl6pPr marL="457200" algn="l" defTabSz="900113" rtl="0" fontAlgn="base">
              <a:spcBef>
                <a:spcPct val="0"/>
              </a:spcBef>
              <a:spcAft>
                <a:spcPct val="0"/>
              </a:spcAft>
              <a:defRPr sz="2400" b="1">
                <a:solidFill>
                  <a:schemeClr val="tx2"/>
                </a:solidFill>
                <a:latin typeface="Arial" pitchFamily="34" charset="0"/>
              </a:defRPr>
            </a:lvl6pPr>
            <a:lvl7pPr marL="914400" algn="l" defTabSz="900113" rtl="0" fontAlgn="base">
              <a:spcBef>
                <a:spcPct val="0"/>
              </a:spcBef>
              <a:spcAft>
                <a:spcPct val="0"/>
              </a:spcAft>
              <a:defRPr sz="2400" b="1">
                <a:solidFill>
                  <a:schemeClr val="tx2"/>
                </a:solidFill>
                <a:latin typeface="Arial" pitchFamily="34" charset="0"/>
              </a:defRPr>
            </a:lvl7pPr>
            <a:lvl8pPr marL="1371600" algn="l" defTabSz="900113" rtl="0" fontAlgn="base">
              <a:spcBef>
                <a:spcPct val="0"/>
              </a:spcBef>
              <a:spcAft>
                <a:spcPct val="0"/>
              </a:spcAft>
              <a:defRPr sz="2400" b="1">
                <a:solidFill>
                  <a:schemeClr val="tx2"/>
                </a:solidFill>
                <a:latin typeface="Arial" pitchFamily="34" charset="0"/>
              </a:defRPr>
            </a:lvl8pPr>
            <a:lvl9pPr marL="1828800" algn="l" defTabSz="900113" rtl="0" fontAlgn="base">
              <a:spcBef>
                <a:spcPct val="0"/>
              </a:spcBef>
              <a:spcAft>
                <a:spcPct val="0"/>
              </a:spcAft>
              <a:defRPr sz="2400" b="1">
                <a:solidFill>
                  <a:schemeClr val="tx2"/>
                </a:solidFill>
                <a:latin typeface="Arial" pitchFamily="34" charset="0"/>
              </a:defRPr>
            </a:lvl9pPr>
          </a:lstStyle>
          <a:p>
            <a:pPr>
              <a:defRPr/>
            </a:pPr>
            <a:r>
              <a:rPr lang="en-US" altLang="de-DE" kern="0"/>
              <a:t>Key Findings – interfaces matter</a:t>
            </a:r>
          </a:p>
        </p:txBody>
      </p:sp>
      <p:sp>
        <p:nvSpPr>
          <p:cNvPr id="3" name="TextBox 2">
            <a:extLst>
              <a:ext uri="{FF2B5EF4-FFF2-40B4-BE49-F238E27FC236}">
                <a16:creationId xmlns:a16="http://schemas.microsoft.com/office/drawing/2014/main" id="{770F0AE4-868F-44BF-ABBA-043897F1519F}"/>
              </a:ext>
            </a:extLst>
          </p:cNvPr>
          <p:cNvSpPr txBox="1"/>
          <p:nvPr/>
        </p:nvSpPr>
        <p:spPr>
          <a:xfrm>
            <a:off x="493397" y="1726940"/>
            <a:ext cx="9397044" cy="3754874"/>
          </a:xfrm>
          <a:prstGeom prst="rect">
            <a:avLst/>
          </a:prstGeom>
          <a:noFill/>
        </p:spPr>
        <p:txBody>
          <a:bodyPr>
            <a:spAutoFit/>
          </a:bodyPr>
          <a:lstStyle/>
          <a:p>
            <a:pPr marL="342900" indent="-342900">
              <a:buFontTx/>
              <a:buAutoNum type="arabicPeriod" startAt="5"/>
              <a:defRPr/>
            </a:pPr>
            <a:r>
              <a:rPr lang="en-GB">
                <a:latin typeface="+mn-lt"/>
              </a:rPr>
              <a:t>There is better</a:t>
            </a:r>
            <a:r>
              <a:rPr lang="en-GB"/>
              <a:t> governance of supply chain risk and higher standing of quality, procurement and supply </a:t>
            </a:r>
            <a:br>
              <a:rPr lang="en-GB"/>
            </a:br>
            <a:r>
              <a:rPr lang="en-GB"/>
              <a:t>chain management in companies that have </a:t>
            </a:r>
            <a:r>
              <a:rPr lang="en-GB">
                <a:latin typeface="+mn-lt"/>
              </a:rPr>
              <a:t>quality and supply chain management functions            represented in the Boardroom </a:t>
            </a:r>
            <a:endParaRPr lang="en-GB" b="0">
              <a:highlight>
                <a:srgbClr val="00FF00"/>
              </a:highlight>
            </a:endParaRPr>
          </a:p>
          <a:p>
            <a:pPr>
              <a:defRPr/>
            </a:pPr>
            <a:endParaRPr lang="en-GB" b="0" strike="sngStrike">
              <a:latin typeface="+mn-lt"/>
            </a:endParaRPr>
          </a:p>
          <a:p>
            <a:pPr marL="742950" lvl="1" indent="-285750">
              <a:buFont typeface="Arial" panose="020B0604020202020204" pitchFamily="34" charset="0"/>
              <a:buChar char="•"/>
              <a:defRPr/>
            </a:pPr>
            <a:endParaRPr lang="en-US" b="0">
              <a:latin typeface="+mn-lt"/>
            </a:endParaRPr>
          </a:p>
          <a:p>
            <a:pPr marL="742950" lvl="1" indent="-285750">
              <a:buFont typeface="Arial" panose="020B0604020202020204" pitchFamily="34" charset="0"/>
              <a:buChar char="•"/>
              <a:defRPr/>
            </a:pPr>
            <a:r>
              <a:rPr lang="en-US" b="0">
                <a:latin typeface="+mn-lt"/>
              </a:rPr>
              <a:t>Three quarters of </a:t>
            </a:r>
            <a:r>
              <a:rPr lang="en-GB" b="0"/>
              <a:t>companies said the interface between procurement / supply chain management functions and the executive team of their company was good or very good but less than 50% of companies had both supply chain and quality functions represented on their Board or C-level executive team </a:t>
            </a:r>
            <a:br>
              <a:rPr lang="en-GB" b="0"/>
            </a:br>
            <a:endParaRPr lang="en-GB" b="0"/>
          </a:p>
          <a:p>
            <a:pPr>
              <a:defRPr/>
            </a:pPr>
            <a:r>
              <a:rPr lang="en-GB"/>
              <a:t>	</a:t>
            </a:r>
            <a:br>
              <a:rPr lang="en-GB"/>
            </a:br>
            <a:r>
              <a:rPr lang="en-GB"/>
              <a:t>        Interfaces are crucial for maintaining quality and reducing supply chain risks  </a:t>
            </a:r>
          </a:p>
          <a:p>
            <a:pPr>
              <a:defRPr/>
            </a:pPr>
            <a:endParaRPr lang="en-GB"/>
          </a:p>
          <a:p>
            <a:pPr>
              <a:defRPr/>
            </a:pPr>
            <a:r>
              <a:rPr lang="en-GB"/>
              <a:t>        </a:t>
            </a:r>
            <a:r>
              <a:rPr lang="en-GB">
                <a:solidFill>
                  <a:srgbClr val="0070C0"/>
                </a:solidFill>
              </a:rPr>
              <a:t>The interface between the CEO, Supply Chain Management and Quality Management at board level is   </a:t>
            </a:r>
            <a:br>
              <a:rPr lang="en-GB">
                <a:solidFill>
                  <a:srgbClr val="0070C0"/>
                </a:solidFill>
              </a:rPr>
            </a:br>
            <a:r>
              <a:rPr lang="en-GB">
                <a:solidFill>
                  <a:srgbClr val="0070C0"/>
                </a:solidFill>
              </a:rPr>
              <a:t>        being explored further in the next stage of the research</a:t>
            </a:r>
          </a:p>
          <a:p>
            <a:pPr>
              <a:defRPr/>
            </a:pPr>
            <a:endParaRPr lang="en-US" i="1">
              <a:latin typeface="+mn-lt"/>
            </a:endParaRPr>
          </a:p>
          <a:p>
            <a:pPr marL="742950" lvl="1" indent="-285750">
              <a:buFont typeface="Arial" panose="020B0604020202020204" pitchFamily="34" charset="0"/>
              <a:buChar char="•"/>
              <a:defRPr/>
            </a:pPr>
            <a:endParaRPr lang="en-GB" b="0">
              <a:latin typeface="+mn-lt"/>
            </a:endParaRPr>
          </a:p>
          <a:p>
            <a:pPr lvl="1">
              <a:defRPr/>
            </a:pPr>
            <a:endParaRPr lang="en-GB" b="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93DEF7A-4777-4F0E-A775-5F57C80748C6}"/>
              </a:ext>
            </a:extLst>
          </p:cNvPr>
          <p:cNvSpPr>
            <a:spLocks noGrp="1" noChangeArrowheads="1"/>
          </p:cNvSpPr>
          <p:nvPr>
            <p:ph type="title"/>
          </p:nvPr>
        </p:nvSpPr>
        <p:spPr>
          <a:xfrm>
            <a:off x="619125" y="646113"/>
            <a:ext cx="9145588" cy="460375"/>
          </a:xfrm>
        </p:spPr>
        <p:txBody>
          <a:bodyPr/>
          <a:lstStyle/>
          <a:p>
            <a:r>
              <a:rPr lang="en-US" altLang="de-DE"/>
              <a:t>2.  About the sample population</a:t>
            </a:r>
          </a:p>
        </p:txBody>
      </p:sp>
      <p:sp>
        <p:nvSpPr>
          <p:cNvPr id="26627" name="Rectangle 3">
            <a:extLst>
              <a:ext uri="{FF2B5EF4-FFF2-40B4-BE49-F238E27FC236}">
                <a16:creationId xmlns:a16="http://schemas.microsoft.com/office/drawing/2014/main" id="{E089D2D0-03EB-45AB-B3D2-F33220F6F20B}"/>
              </a:ext>
            </a:extLst>
          </p:cNvPr>
          <p:cNvSpPr>
            <a:spLocks noGrp="1" noChangeArrowheads="1"/>
          </p:cNvSpPr>
          <p:nvPr>
            <p:ph type="body" idx="1"/>
          </p:nvPr>
        </p:nvSpPr>
        <p:spPr>
          <a:xfrm>
            <a:off x="546100" y="1546225"/>
            <a:ext cx="9217025" cy="544671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0" indent="0" eaLnBrk="1" hangingPunct="1">
              <a:tabLst>
                <a:tab pos="447675" algn="l"/>
              </a:tabLst>
            </a:pPr>
            <a:r>
              <a:rPr lang="en-US" altLang="de-DE" b="0"/>
              <a:t>This report draws on responses from </a:t>
            </a:r>
            <a:r>
              <a:rPr lang="en-US" altLang="de-DE"/>
              <a:t>140 </a:t>
            </a:r>
            <a:r>
              <a:rPr lang="en-US" altLang="de-DE" err="1"/>
              <a:t>organisations</a:t>
            </a:r>
            <a:r>
              <a:rPr lang="en-US" altLang="de-DE"/>
              <a:t> </a:t>
            </a:r>
            <a:r>
              <a:rPr lang="en-US" altLang="de-DE" b="0"/>
              <a:t>from across the world.</a:t>
            </a:r>
            <a:br>
              <a:rPr lang="en-US" altLang="de-DE" b="0"/>
            </a:br>
            <a:r>
              <a:rPr lang="en-US" altLang="de-DE" b="0"/>
              <a:t> </a:t>
            </a:r>
          </a:p>
          <a:p>
            <a:pPr marL="0" indent="0" eaLnBrk="1" hangingPunct="1">
              <a:tabLst>
                <a:tab pos="447675" algn="l"/>
              </a:tabLst>
            </a:pPr>
            <a:r>
              <a:rPr lang="en-US" altLang="de-DE"/>
              <a:t>16 major industry sectors </a:t>
            </a:r>
            <a:r>
              <a:rPr lang="en-US" altLang="de-DE" b="0"/>
              <a:t>are represented in the responses, together with a number of small or unspecified sectors.     </a:t>
            </a:r>
          </a:p>
          <a:p>
            <a:pPr marL="0" indent="0" eaLnBrk="1" hangingPunct="1">
              <a:tabLst>
                <a:tab pos="447675" algn="l"/>
              </a:tabLst>
            </a:pPr>
            <a:endParaRPr lang="en-US" altLang="de-DE" b="0"/>
          </a:p>
          <a:p>
            <a:pPr marL="0" indent="0" eaLnBrk="1" hangingPunct="1">
              <a:tabLst>
                <a:tab pos="447675" algn="l"/>
              </a:tabLst>
            </a:pPr>
            <a:r>
              <a:rPr lang="en-US" altLang="de-DE" b="0"/>
              <a:t>The top sectors responding included engineering &amp; manufacturing, food and beverages, fast moving consumer goods, telecommunications, computer and information services, automotive, and electrical and electronic. </a:t>
            </a:r>
          </a:p>
          <a:p>
            <a:pPr marL="0" indent="0" eaLnBrk="1" hangingPunct="1">
              <a:tabLst>
                <a:tab pos="447675" algn="l"/>
              </a:tabLst>
            </a:pPr>
            <a:endParaRPr lang="en-US" altLang="de-DE" b="0"/>
          </a:p>
          <a:p>
            <a:pPr marL="0" indent="0" eaLnBrk="1" hangingPunct="1">
              <a:tabLst>
                <a:tab pos="447675" algn="l"/>
              </a:tabLst>
            </a:pPr>
            <a:r>
              <a:rPr lang="en-US" altLang="de-DE"/>
              <a:t>One third of the respondents were CEO’s, senior executives or directors</a:t>
            </a:r>
            <a:r>
              <a:rPr lang="en-US" altLang="de-DE" b="0"/>
              <a:t>.</a:t>
            </a:r>
            <a:br>
              <a:rPr lang="en-US" altLang="de-DE" b="0"/>
            </a:br>
            <a:endParaRPr lang="en-US" altLang="de-DE" b="0"/>
          </a:p>
          <a:p>
            <a:pPr marL="0" indent="0" eaLnBrk="1" hangingPunct="1">
              <a:tabLst>
                <a:tab pos="447675" algn="l"/>
              </a:tabLst>
            </a:pPr>
            <a:r>
              <a:rPr lang="en-US" altLang="de-DE" b="0"/>
              <a:t>43% of respondents represented the procurement function, 14% the supply chain management function, and 11% the quality function.  </a:t>
            </a:r>
          </a:p>
          <a:p>
            <a:pPr marL="0" indent="0" eaLnBrk="1" hangingPunct="1">
              <a:tabLst>
                <a:tab pos="447675" algn="l"/>
              </a:tabLst>
            </a:pPr>
            <a:endParaRPr lang="en-US" altLang="de-DE" b="0"/>
          </a:p>
          <a:p>
            <a:pPr marL="0" indent="0" eaLnBrk="1" hangingPunct="1">
              <a:tabLst>
                <a:tab pos="447675" algn="l"/>
              </a:tabLst>
            </a:pPr>
            <a:endParaRPr lang="en-US" altLang="de-DE"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8DAE7C37-E4A3-4FFA-A23A-1CE2DC83D766}"/>
              </a:ext>
            </a:extLst>
          </p:cNvPr>
          <p:cNvSpPr>
            <a:spLocks noGrp="1" noChangeArrowheads="1"/>
          </p:cNvSpPr>
          <p:nvPr>
            <p:ph type="title"/>
          </p:nvPr>
        </p:nvSpPr>
        <p:spPr>
          <a:xfrm>
            <a:off x="630238" y="604838"/>
            <a:ext cx="9145587" cy="830262"/>
          </a:xfrm>
        </p:spPr>
        <p:txBody>
          <a:bodyPr/>
          <a:lstStyle/>
          <a:p>
            <a:r>
              <a:rPr lang="en-US" altLang="de-DE"/>
              <a:t>The study was truly global</a:t>
            </a:r>
            <a:br>
              <a:rPr lang="en-US" altLang="de-DE"/>
            </a:br>
            <a:endParaRPr lang="en-US" altLang="de-DE"/>
          </a:p>
        </p:txBody>
      </p:sp>
      <p:sp>
        <p:nvSpPr>
          <p:cNvPr id="28675" name="Inhaltsplatzhalter 2">
            <a:extLst>
              <a:ext uri="{FF2B5EF4-FFF2-40B4-BE49-F238E27FC236}">
                <a16:creationId xmlns:a16="http://schemas.microsoft.com/office/drawing/2014/main" id="{07B0EC5E-4DF9-4A54-91DE-EBBD79EBF2AA}"/>
              </a:ext>
            </a:extLst>
          </p:cNvPr>
          <p:cNvSpPr>
            <a:spLocks noGrp="1" noChangeArrowheads="1"/>
          </p:cNvSpPr>
          <p:nvPr>
            <p:ph idx="1"/>
          </p:nvPr>
        </p:nvSpPr>
        <p:spPr>
          <a:xfrm>
            <a:off x="593725" y="1735138"/>
            <a:ext cx="9217025" cy="798512"/>
          </a:xfrm>
        </p:spPr>
        <p:txBody>
          <a:bodyPr/>
          <a:lstStyle/>
          <a:p>
            <a:r>
              <a:rPr lang="en-US" altLang="de-DE"/>
              <a:t>Companies from 39 different countries across 5 continents participated</a:t>
            </a:r>
          </a:p>
          <a:p>
            <a:endParaRPr lang="en-US" altLang="de-DE"/>
          </a:p>
        </p:txBody>
      </p:sp>
      <p:sp>
        <p:nvSpPr>
          <p:cNvPr id="4" name="Rechteckige Legende 1">
            <a:extLst>
              <a:ext uri="{FF2B5EF4-FFF2-40B4-BE49-F238E27FC236}">
                <a16:creationId xmlns:a16="http://schemas.microsoft.com/office/drawing/2014/main" id="{04ADB94D-C2EC-4879-81C6-9C6E656F0448}"/>
              </a:ext>
            </a:extLst>
          </p:cNvPr>
          <p:cNvSpPr>
            <a:spLocks noChangeArrowheads="1"/>
          </p:cNvSpPr>
          <p:nvPr/>
        </p:nvSpPr>
        <p:spPr bwMode="auto">
          <a:xfrm>
            <a:off x="619125" y="3246438"/>
            <a:ext cx="1404938" cy="1433512"/>
          </a:xfrm>
          <a:prstGeom prst="wedgeRectCallout">
            <a:avLst>
              <a:gd name="adj1" fmla="val 97950"/>
              <a:gd name="adj2" fmla="val 18769"/>
            </a:avLst>
          </a:prstGeom>
          <a:solidFill>
            <a:schemeClr val="bg1">
              <a:lumMod val="85000"/>
              <a:alpha val="90000"/>
            </a:schemeClr>
          </a:solidFill>
          <a:ln>
            <a:noFill/>
          </a:ln>
          <a:effectLst/>
        </p:spPr>
        <p:txBody>
          <a:bodyPr lIns="36000" tIns="36000" rIns="36000" bIns="36000" anchor="ctr"/>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20000"/>
              </a:spcBef>
              <a:defRPr/>
            </a:pPr>
            <a:r>
              <a:rPr lang="en-US" altLang="de-DE" sz="1000"/>
              <a:t>Brazil, Canada, Colombia, United States</a:t>
            </a:r>
          </a:p>
        </p:txBody>
      </p:sp>
      <p:sp>
        <p:nvSpPr>
          <p:cNvPr id="5" name="Rechteckige Legende 203">
            <a:extLst>
              <a:ext uri="{FF2B5EF4-FFF2-40B4-BE49-F238E27FC236}">
                <a16:creationId xmlns:a16="http://schemas.microsoft.com/office/drawing/2014/main" id="{A256739B-F84D-4119-B56F-F22EA61BE2A8}"/>
              </a:ext>
            </a:extLst>
          </p:cNvPr>
          <p:cNvSpPr>
            <a:spLocks noChangeArrowheads="1"/>
          </p:cNvSpPr>
          <p:nvPr/>
        </p:nvSpPr>
        <p:spPr bwMode="auto">
          <a:xfrm>
            <a:off x="7604125" y="3013075"/>
            <a:ext cx="2171700" cy="1619250"/>
          </a:xfrm>
          <a:prstGeom prst="wedgeRectCallout">
            <a:avLst>
              <a:gd name="adj1" fmla="val -79984"/>
              <a:gd name="adj2" fmla="val -9219"/>
            </a:avLst>
          </a:prstGeom>
          <a:solidFill>
            <a:schemeClr val="bg1">
              <a:lumMod val="85000"/>
              <a:alpha val="90000"/>
            </a:schemeClr>
          </a:solidFill>
          <a:ln>
            <a:noFill/>
          </a:ln>
          <a:effectLst/>
        </p:spPr>
        <p:txBody>
          <a:bodyPr lIns="36000" tIns="36000" rIns="36000" bIns="36000" anchor="ctr"/>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20000"/>
              </a:spcBef>
              <a:defRPr/>
            </a:pPr>
            <a:r>
              <a:rPr lang="en-US" altLang="de-DE" sz="1000"/>
              <a:t>Azerbaijan, Bangladesh, India, Indonesia, Lebanon, Pakistan, Singapore, South Korea, Taiwan, Thailand, United Arab Emirates </a:t>
            </a:r>
            <a:endParaRPr lang="en-US" altLang="de-DE" sz="1000" b="0"/>
          </a:p>
        </p:txBody>
      </p:sp>
      <p:sp>
        <p:nvSpPr>
          <p:cNvPr id="6" name="Rechteckige Legende 204">
            <a:extLst>
              <a:ext uri="{FF2B5EF4-FFF2-40B4-BE49-F238E27FC236}">
                <a16:creationId xmlns:a16="http://schemas.microsoft.com/office/drawing/2014/main" id="{0E8B933B-A783-43C0-AD37-2C3BE9CAC3E6}"/>
              </a:ext>
            </a:extLst>
          </p:cNvPr>
          <p:cNvSpPr>
            <a:spLocks noChangeArrowheads="1"/>
          </p:cNvSpPr>
          <p:nvPr/>
        </p:nvSpPr>
        <p:spPr bwMode="auto">
          <a:xfrm>
            <a:off x="6143625" y="5540375"/>
            <a:ext cx="1754188" cy="403225"/>
          </a:xfrm>
          <a:prstGeom prst="wedgeRectCallout">
            <a:avLst>
              <a:gd name="adj1" fmla="val 95743"/>
              <a:gd name="adj2" fmla="val -73772"/>
            </a:avLst>
          </a:prstGeom>
          <a:solidFill>
            <a:schemeClr val="bg1">
              <a:lumMod val="85000"/>
              <a:alpha val="90000"/>
            </a:schemeClr>
          </a:solidFill>
          <a:ln>
            <a:noFill/>
          </a:ln>
          <a:effectLst/>
        </p:spPr>
        <p:txBody>
          <a:bodyPr lIns="36000" tIns="36000" rIns="36000" bIns="36000" anchor="ctr"/>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20000"/>
              </a:spcBef>
              <a:defRPr/>
            </a:pPr>
            <a:r>
              <a:rPr lang="en-US" altLang="de-DE" sz="1000"/>
              <a:t>Australia, New Zealand </a:t>
            </a:r>
          </a:p>
        </p:txBody>
      </p:sp>
      <p:sp>
        <p:nvSpPr>
          <p:cNvPr id="7" name="Rechteckige Legende 205">
            <a:extLst>
              <a:ext uri="{FF2B5EF4-FFF2-40B4-BE49-F238E27FC236}">
                <a16:creationId xmlns:a16="http://schemas.microsoft.com/office/drawing/2014/main" id="{9F866371-8CED-4C7D-8458-321A041FDFB7}"/>
              </a:ext>
            </a:extLst>
          </p:cNvPr>
          <p:cNvSpPr>
            <a:spLocks noChangeArrowheads="1"/>
          </p:cNvSpPr>
          <p:nvPr/>
        </p:nvSpPr>
        <p:spPr bwMode="auto">
          <a:xfrm>
            <a:off x="2347913" y="5362575"/>
            <a:ext cx="2197100" cy="1117600"/>
          </a:xfrm>
          <a:prstGeom prst="wedgeRectCallout">
            <a:avLst>
              <a:gd name="adj1" fmla="val 104206"/>
              <a:gd name="adj2" fmla="val -97904"/>
            </a:avLst>
          </a:prstGeom>
          <a:solidFill>
            <a:schemeClr val="bg1">
              <a:lumMod val="85000"/>
              <a:alpha val="90000"/>
            </a:schemeClr>
          </a:solidFill>
          <a:ln>
            <a:noFill/>
          </a:ln>
          <a:effectLst/>
        </p:spPr>
        <p:txBody>
          <a:bodyPr lIns="36000" tIns="36000" rIns="36000" bIns="36000" anchor="ctr"/>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20000"/>
              </a:spcBef>
              <a:defRPr/>
            </a:pPr>
            <a:r>
              <a:rPr lang="en-US" altLang="de-DE" sz="1000"/>
              <a:t>Egypt, Kenya, Swaziland</a:t>
            </a:r>
          </a:p>
        </p:txBody>
      </p:sp>
      <p:sp>
        <p:nvSpPr>
          <p:cNvPr id="8" name="Rechteckige Legende 206">
            <a:extLst>
              <a:ext uri="{FF2B5EF4-FFF2-40B4-BE49-F238E27FC236}">
                <a16:creationId xmlns:a16="http://schemas.microsoft.com/office/drawing/2014/main" id="{497FE70D-61BB-41C6-AA4C-F7F1ACBE5178}"/>
              </a:ext>
            </a:extLst>
          </p:cNvPr>
          <p:cNvSpPr>
            <a:spLocks noChangeArrowheads="1"/>
          </p:cNvSpPr>
          <p:nvPr/>
        </p:nvSpPr>
        <p:spPr bwMode="auto">
          <a:xfrm>
            <a:off x="3140075" y="2868613"/>
            <a:ext cx="2052638" cy="1836737"/>
          </a:xfrm>
          <a:prstGeom prst="wedgeRectCallout">
            <a:avLst>
              <a:gd name="adj1" fmla="val 66931"/>
              <a:gd name="adj2" fmla="val -13498"/>
            </a:avLst>
          </a:prstGeom>
          <a:solidFill>
            <a:schemeClr val="bg1">
              <a:lumMod val="85000"/>
              <a:alpha val="90000"/>
            </a:schemeClr>
          </a:solidFill>
          <a:ln>
            <a:noFill/>
          </a:ln>
          <a:effectLst/>
        </p:spPr>
        <p:txBody>
          <a:bodyPr lIns="36000" tIns="36000" rIns="36000" bIns="36000" anchor="ctr"/>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20000"/>
              </a:spcBef>
              <a:defRPr/>
            </a:pPr>
            <a:r>
              <a:rPr lang="en-US" altLang="de-DE" sz="1000"/>
              <a:t>Austria, Croatia, Czech republic, Denmark, Finland, France, Germany, Greece, Hungary, Ireland, Italy, Kosovo, Netherlands, Slovenia, Spain, Sweden, Switzerland, Turkey, United Kingdom</a:t>
            </a:r>
          </a:p>
        </p:txBody>
      </p:sp>
      <p:sp>
        <p:nvSpPr>
          <p:cNvPr id="9" name="Rechteck 8">
            <a:extLst>
              <a:ext uri="{FF2B5EF4-FFF2-40B4-BE49-F238E27FC236}">
                <a16:creationId xmlns:a16="http://schemas.microsoft.com/office/drawing/2014/main" id="{ED5E6804-0264-486F-848C-54ADDDCDA9AA}"/>
              </a:ext>
            </a:extLst>
          </p:cNvPr>
          <p:cNvSpPr/>
          <p:nvPr/>
        </p:nvSpPr>
        <p:spPr bwMode="auto">
          <a:xfrm>
            <a:off x="619125" y="2879725"/>
            <a:ext cx="1404938" cy="366713"/>
          </a:xfrm>
          <a:prstGeom prst="rect">
            <a:avLst/>
          </a:prstGeom>
          <a:solidFill>
            <a:schemeClr val="bg1">
              <a:lumMod val="50000"/>
              <a:alpha val="90000"/>
            </a:schemeClr>
          </a:solidFill>
          <a:ln>
            <a:noFill/>
          </a:ln>
          <a:effectLst/>
          <a:extLst/>
        </p:spPr>
        <p:txBody>
          <a:bodyPr lIns="0" tIns="0" rIns="0" bIns="0" anchor="ctr"/>
          <a:lstStyle/>
          <a:p>
            <a:pPr algn="ctr" defTabSz="900113" eaLnBrk="1" hangingPunct="1">
              <a:spcBef>
                <a:spcPct val="20000"/>
              </a:spcBef>
              <a:defRPr/>
            </a:pPr>
            <a:r>
              <a:rPr lang="en-US" sz="1000">
                <a:solidFill>
                  <a:schemeClr val="bg1"/>
                </a:solidFill>
              </a:rPr>
              <a:t>North-, Central- </a:t>
            </a:r>
            <a:br>
              <a:rPr lang="en-US" sz="1000">
                <a:solidFill>
                  <a:schemeClr val="bg1"/>
                </a:solidFill>
              </a:rPr>
            </a:br>
            <a:r>
              <a:rPr lang="en-US" sz="1000">
                <a:solidFill>
                  <a:schemeClr val="bg1"/>
                </a:solidFill>
              </a:rPr>
              <a:t>and South America</a:t>
            </a:r>
          </a:p>
        </p:txBody>
      </p:sp>
      <p:sp>
        <p:nvSpPr>
          <p:cNvPr id="10" name="Rechteck 9">
            <a:extLst>
              <a:ext uri="{FF2B5EF4-FFF2-40B4-BE49-F238E27FC236}">
                <a16:creationId xmlns:a16="http://schemas.microsoft.com/office/drawing/2014/main" id="{A396FE43-F3D8-4BAA-A32B-DB8A1FD621FD}"/>
              </a:ext>
            </a:extLst>
          </p:cNvPr>
          <p:cNvSpPr/>
          <p:nvPr/>
        </p:nvSpPr>
        <p:spPr bwMode="auto">
          <a:xfrm>
            <a:off x="3140075" y="2601913"/>
            <a:ext cx="2052638" cy="277812"/>
          </a:xfrm>
          <a:prstGeom prst="rect">
            <a:avLst/>
          </a:prstGeom>
          <a:solidFill>
            <a:schemeClr val="bg1">
              <a:lumMod val="50000"/>
              <a:alpha val="90000"/>
            </a:schemeClr>
          </a:solidFill>
          <a:ln>
            <a:noFill/>
          </a:ln>
          <a:effectLst/>
          <a:extLst/>
        </p:spPr>
        <p:txBody>
          <a:bodyPr lIns="0" tIns="0" rIns="0" bIns="0" anchor="ctr"/>
          <a:lstStyle/>
          <a:p>
            <a:pPr algn="ctr" defTabSz="900113" eaLnBrk="1" hangingPunct="1">
              <a:spcBef>
                <a:spcPct val="20000"/>
              </a:spcBef>
              <a:defRPr/>
            </a:pPr>
            <a:r>
              <a:rPr lang="en-US" sz="1000">
                <a:solidFill>
                  <a:schemeClr val="bg1"/>
                </a:solidFill>
              </a:rPr>
              <a:t>Europe</a:t>
            </a:r>
          </a:p>
        </p:txBody>
      </p:sp>
      <p:sp>
        <p:nvSpPr>
          <p:cNvPr id="11" name="Rechteck 10">
            <a:extLst>
              <a:ext uri="{FF2B5EF4-FFF2-40B4-BE49-F238E27FC236}">
                <a16:creationId xmlns:a16="http://schemas.microsoft.com/office/drawing/2014/main" id="{32344593-0DBD-48DF-A7E4-8F2693B64682}"/>
              </a:ext>
            </a:extLst>
          </p:cNvPr>
          <p:cNvSpPr/>
          <p:nvPr/>
        </p:nvSpPr>
        <p:spPr bwMode="auto">
          <a:xfrm>
            <a:off x="7604125" y="2749550"/>
            <a:ext cx="2171700" cy="277813"/>
          </a:xfrm>
          <a:prstGeom prst="rect">
            <a:avLst/>
          </a:prstGeom>
          <a:solidFill>
            <a:schemeClr val="bg1">
              <a:lumMod val="50000"/>
              <a:alpha val="90000"/>
            </a:schemeClr>
          </a:solidFill>
          <a:ln>
            <a:noFill/>
          </a:ln>
          <a:effectLst/>
          <a:extLst/>
        </p:spPr>
        <p:txBody>
          <a:bodyPr lIns="0" tIns="0" rIns="0" bIns="0" anchor="ctr"/>
          <a:lstStyle/>
          <a:p>
            <a:pPr algn="ctr" defTabSz="900113" eaLnBrk="1" hangingPunct="1">
              <a:spcBef>
                <a:spcPct val="20000"/>
              </a:spcBef>
              <a:defRPr/>
            </a:pPr>
            <a:r>
              <a:rPr lang="en-US" sz="1000">
                <a:solidFill>
                  <a:schemeClr val="bg1"/>
                </a:solidFill>
              </a:rPr>
              <a:t>Asia</a:t>
            </a:r>
          </a:p>
        </p:txBody>
      </p:sp>
      <p:sp>
        <p:nvSpPr>
          <p:cNvPr id="12" name="Rechteck 11">
            <a:extLst>
              <a:ext uri="{FF2B5EF4-FFF2-40B4-BE49-F238E27FC236}">
                <a16:creationId xmlns:a16="http://schemas.microsoft.com/office/drawing/2014/main" id="{DC7C4229-4E2D-41B7-88D7-3D341F165E0F}"/>
              </a:ext>
            </a:extLst>
          </p:cNvPr>
          <p:cNvSpPr/>
          <p:nvPr/>
        </p:nvSpPr>
        <p:spPr bwMode="auto">
          <a:xfrm>
            <a:off x="6143625" y="5267325"/>
            <a:ext cx="1754188" cy="279400"/>
          </a:xfrm>
          <a:prstGeom prst="rect">
            <a:avLst/>
          </a:prstGeom>
          <a:solidFill>
            <a:schemeClr val="bg1">
              <a:lumMod val="50000"/>
              <a:alpha val="90000"/>
            </a:schemeClr>
          </a:solidFill>
          <a:ln>
            <a:noFill/>
          </a:ln>
          <a:effectLst/>
          <a:extLst/>
        </p:spPr>
        <p:txBody>
          <a:bodyPr lIns="0" tIns="0" rIns="0" bIns="0" anchor="ctr"/>
          <a:lstStyle/>
          <a:p>
            <a:pPr algn="ctr" defTabSz="900113" eaLnBrk="1" hangingPunct="1">
              <a:spcBef>
                <a:spcPct val="20000"/>
              </a:spcBef>
              <a:defRPr/>
            </a:pPr>
            <a:r>
              <a:rPr lang="en-US" sz="1000">
                <a:solidFill>
                  <a:schemeClr val="bg1"/>
                </a:solidFill>
              </a:rPr>
              <a:t> Australia and Oceania</a:t>
            </a:r>
          </a:p>
        </p:txBody>
      </p:sp>
      <p:sp>
        <p:nvSpPr>
          <p:cNvPr id="13" name="Rechteck 12">
            <a:extLst>
              <a:ext uri="{FF2B5EF4-FFF2-40B4-BE49-F238E27FC236}">
                <a16:creationId xmlns:a16="http://schemas.microsoft.com/office/drawing/2014/main" id="{33B7412C-5D20-4CBE-88B4-A8C339F6D7D1}"/>
              </a:ext>
            </a:extLst>
          </p:cNvPr>
          <p:cNvSpPr/>
          <p:nvPr/>
        </p:nvSpPr>
        <p:spPr bwMode="auto">
          <a:xfrm>
            <a:off x="2346325" y="5084763"/>
            <a:ext cx="2198688" cy="277812"/>
          </a:xfrm>
          <a:prstGeom prst="rect">
            <a:avLst/>
          </a:prstGeom>
          <a:solidFill>
            <a:schemeClr val="bg1">
              <a:lumMod val="50000"/>
              <a:alpha val="90000"/>
            </a:schemeClr>
          </a:solidFill>
          <a:ln>
            <a:noFill/>
          </a:ln>
          <a:effectLst/>
          <a:extLst/>
        </p:spPr>
        <p:txBody>
          <a:bodyPr lIns="0" tIns="0" rIns="0" bIns="0" anchor="ctr"/>
          <a:lstStyle/>
          <a:p>
            <a:pPr algn="ctr" defTabSz="900113" eaLnBrk="1" hangingPunct="1">
              <a:spcBef>
                <a:spcPct val="20000"/>
              </a:spcBef>
              <a:defRPr/>
            </a:pPr>
            <a:r>
              <a:rPr lang="en-US" sz="1000">
                <a:solidFill>
                  <a:schemeClr val="bg1"/>
                </a:solidFill>
              </a:rPr>
              <a:t>Africa</a:t>
            </a:r>
          </a:p>
        </p:txBody>
      </p:sp>
      <p:sp>
        <p:nvSpPr>
          <p:cNvPr id="28686" name="Ellipse 1">
            <a:extLst>
              <a:ext uri="{FF2B5EF4-FFF2-40B4-BE49-F238E27FC236}">
                <a16:creationId xmlns:a16="http://schemas.microsoft.com/office/drawing/2014/main" id="{350FAFD2-3B4A-4FD3-9793-4B8F754A50D9}"/>
              </a:ext>
            </a:extLst>
          </p:cNvPr>
          <p:cNvSpPr>
            <a:spLocks noChangeArrowheads="1"/>
          </p:cNvSpPr>
          <p:nvPr/>
        </p:nvSpPr>
        <p:spPr bwMode="auto">
          <a:xfrm>
            <a:off x="4600575" y="2509838"/>
            <a:ext cx="1104900" cy="361950"/>
          </a:xfrm>
          <a:prstGeom prst="ellipse">
            <a:avLst/>
          </a:prstGeom>
          <a:solidFill>
            <a:schemeClr val="tx2">
              <a:alpha val="9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108000" rIns="90000" bIns="108000" anchor="ctr"/>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20000"/>
              </a:spcBef>
            </a:pPr>
            <a:r>
              <a:rPr lang="en-US" altLang="de-DE" sz="1000">
                <a:solidFill>
                  <a:schemeClr val="bg1"/>
                </a:solidFill>
              </a:rPr>
              <a:t>19 countries</a:t>
            </a:r>
          </a:p>
        </p:txBody>
      </p:sp>
      <p:sp>
        <p:nvSpPr>
          <p:cNvPr id="28687" name="Ellipse 55">
            <a:extLst>
              <a:ext uri="{FF2B5EF4-FFF2-40B4-BE49-F238E27FC236}">
                <a16:creationId xmlns:a16="http://schemas.microsoft.com/office/drawing/2014/main" id="{62F8DA38-1880-4A13-9F4B-BBA35ED2A614}"/>
              </a:ext>
            </a:extLst>
          </p:cNvPr>
          <p:cNvSpPr>
            <a:spLocks noChangeArrowheads="1"/>
          </p:cNvSpPr>
          <p:nvPr/>
        </p:nvSpPr>
        <p:spPr bwMode="auto">
          <a:xfrm>
            <a:off x="7051675" y="4978400"/>
            <a:ext cx="1104900" cy="361950"/>
          </a:xfrm>
          <a:prstGeom prst="ellipse">
            <a:avLst/>
          </a:prstGeom>
          <a:solidFill>
            <a:schemeClr val="tx2">
              <a:alpha val="9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108000" rIns="90000" bIns="108000" anchor="ctr"/>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20000"/>
              </a:spcBef>
            </a:pPr>
            <a:r>
              <a:rPr lang="en-US" altLang="de-DE" sz="1000">
                <a:solidFill>
                  <a:schemeClr val="bg1"/>
                </a:solidFill>
              </a:rPr>
              <a:t>2 countries</a:t>
            </a:r>
          </a:p>
        </p:txBody>
      </p:sp>
      <p:sp>
        <p:nvSpPr>
          <p:cNvPr id="28688" name="Ellipse 56">
            <a:extLst>
              <a:ext uri="{FF2B5EF4-FFF2-40B4-BE49-F238E27FC236}">
                <a16:creationId xmlns:a16="http://schemas.microsoft.com/office/drawing/2014/main" id="{C2002773-61DC-4320-8FF2-414EA56FB800}"/>
              </a:ext>
            </a:extLst>
          </p:cNvPr>
          <p:cNvSpPr>
            <a:spLocks noChangeArrowheads="1"/>
          </p:cNvSpPr>
          <p:nvPr/>
        </p:nvSpPr>
        <p:spPr bwMode="auto">
          <a:xfrm>
            <a:off x="8659813" y="2492375"/>
            <a:ext cx="1104900" cy="361950"/>
          </a:xfrm>
          <a:prstGeom prst="ellipse">
            <a:avLst/>
          </a:prstGeom>
          <a:solidFill>
            <a:schemeClr val="tx2">
              <a:alpha val="9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108000" rIns="90000" bIns="108000" anchor="ctr"/>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20000"/>
              </a:spcBef>
            </a:pPr>
            <a:r>
              <a:rPr lang="en-US" altLang="de-DE" sz="1000">
                <a:solidFill>
                  <a:schemeClr val="bg1"/>
                </a:solidFill>
              </a:rPr>
              <a:t>11 countries</a:t>
            </a:r>
          </a:p>
        </p:txBody>
      </p:sp>
      <p:sp>
        <p:nvSpPr>
          <p:cNvPr id="28689" name="Ellipse 57">
            <a:extLst>
              <a:ext uri="{FF2B5EF4-FFF2-40B4-BE49-F238E27FC236}">
                <a16:creationId xmlns:a16="http://schemas.microsoft.com/office/drawing/2014/main" id="{2321FB99-0C38-4293-9A60-260BC3011C6E}"/>
              </a:ext>
            </a:extLst>
          </p:cNvPr>
          <p:cNvSpPr>
            <a:spLocks noChangeArrowheads="1"/>
          </p:cNvSpPr>
          <p:nvPr/>
        </p:nvSpPr>
        <p:spPr bwMode="auto">
          <a:xfrm>
            <a:off x="1465263" y="2601913"/>
            <a:ext cx="1104900" cy="361950"/>
          </a:xfrm>
          <a:prstGeom prst="ellipse">
            <a:avLst/>
          </a:prstGeom>
          <a:solidFill>
            <a:schemeClr val="tx2">
              <a:alpha val="9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108000" rIns="90000" bIns="108000" anchor="ctr"/>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20000"/>
              </a:spcBef>
            </a:pPr>
            <a:r>
              <a:rPr lang="en-US" altLang="de-DE" sz="1000">
                <a:solidFill>
                  <a:schemeClr val="bg1"/>
                </a:solidFill>
              </a:rPr>
              <a:t>4 countries</a:t>
            </a:r>
          </a:p>
        </p:txBody>
      </p:sp>
      <p:sp>
        <p:nvSpPr>
          <p:cNvPr id="28690" name="Ellipse 58">
            <a:extLst>
              <a:ext uri="{FF2B5EF4-FFF2-40B4-BE49-F238E27FC236}">
                <a16:creationId xmlns:a16="http://schemas.microsoft.com/office/drawing/2014/main" id="{DEE6F8AE-CA20-4DE0-BA5B-3EB786CF6936}"/>
              </a:ext>
            </a:extLst>
          </p:cNvPr>
          <p:cNvSpPr>
            <a:spLocks noChangeArrowheads="1"/>
          </p:cNvSpPr>
          <p:nvPr/>
        </p:nvSpPr>
        <p:spPr bwMode="auto">
          <a:xfrm>
            <a:off x="3810000" y="4992688"/>
            <a:ext cx="1104900" cy="361950"/>
          </a:xfrm>
          <a:prstGeom prst="ellipse">
            <a:avLst/>
          </a:prstGeom>
          <a:solidFill>
            <a:schemeClr val="tx2">
              <a:alpha val="9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108000" rIns="90000" bIns="108000" anchor="ctr"/>
          <a:lstStyle>
            <a:lvl1pPr defTabSz="900113">
              <a:spcBef>
                <a:spcPct val="30000"/>
              </a:spcBef>
              <a:defRPr sz="2000" b="1">
                <a:solidFill>
                  <a:schemeClr val="tx1"/>
                </a:solidFill>
                <a:latin typeface="Arial" panose="020B0604020202020204" pitchFamily="34" charset="0"/>
              </a:defRPr>
            </a:lvl1pPr>
            <a:lvl2pPr marL="742950" indent="-285750" defTabSz="900113">
              <a:spcBef>
                <a:spcPct val="30000"/>
              </a:spcBef>
              <a:buChar char="•"/>
              <a:defRPr sz="1600">
                <a:solidFill>
                  <a:schemeClr val="tx1"/>
                </a:solidFill>
                <a:latin typeface="Arial" panose="020B0604020202020204" pitchFamily="34" charset="0"/>
              </a:defRPr>
            </a:lvl2pPr>
            <a:lvl3pPr marL="1143000" indent="-228600" defTabSz="900113">
              <a:spcBef>
                <a:spcPct val="30000"/>
              </a:spcBef>
              <a:buChar char="-"/>
              <a:defRPr sz="1400">
                <a:solidFill>
                  <a:schemeClr val="tx1"/>
                </a:solidFill>
                <a:latin typeface="Arial" panose="020B0604020202020204" pitchFamily="34" charset="0"/>
              </a:defRPr>
            </a:lvl3pPr>
            <a:lvl4pPr marL="1600200" indent="-228600" defTabSz="900113">
              <a:spcBef>
                <a:spcPct val="30000"/>
              </a:spcBef>
              <a:buChar char="-"/>
              <a:defRPr sz="1200">
                <a:solidFill>
                  <a:schemeClr val="tx1"/>
                </a:solidFill>
                <a:latin typeface="Arial" panose="020B0604020202020204" pitchFamily="34" charset="0"/>
              </a:defRPr>
            </a:lvl4pPr>
            <a:lvl5pPr marL="2057400" indent="-228600" defTabSz="900113">
              <a:spcBef>
                <a:spcPct val="20000"/>
              </a:spcBef>
              <a:buChar char="-"/>
              <a:defRPr sz="1400">
                <a:solidFill>
                  <a:schemeClr val="tx1"/>
                </a:solidFill>
                <a:latin typeface="Arial" panose="020B0604020202020204" pitchFamily="34" charset="0"/>
              </a:defRPr>
            </a:lvl5pPr>
            <a:lvl6pPr marL="25146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900113"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20000"/>
              </a:spcBef>
            </a:pPr>
            <a:r>
              <a:rPr lang="en-US" altLang="de-DE" sz="1000">
                <a:solidFill>
                  <a:schemeClr val="bg1"/>
                </a:solidFill>
              </a:rPr>
              <a:t>3 countries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10;&lt;root reqver=&quot;21047&quot;&gt;&lt;version val=&quot;2326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1&quot;&gt;&lt;elem m_fUsage=&quot;7.17570463519000070000E+000&quot;&gt;&lt;m_msothmcolidx val=&quot;0&quot;/&gt;&lt;m_rgb r=&quot;70&quot; g=&quot;d5&quot; b=&quot;0&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QRdYyC.oUGRFwX4Iykfc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QRdYyC.oUGRFwX4Iykfc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QRdYyC.oUGRFwX4Iykfc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QRdYyC.oUGRFwX4Iykfc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IOJvvLwdOEu.goGUCgCQE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IOJvvLwdOEu.goGUCgCQE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IOJvvLwdOEu.goGUCgCQ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IOJvvLwdOEu.goGUCgCQE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IOJvvLwdOEu.goGUCgCQE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QRdYyC.oUGRFwX4Iykfcw"/>
</p:tagLst>
</file>

<file path=ppt/theme/theme1.xml><?xml version="1.0" encoding="utf-8"?>
<a:theme xmlns:a="http://schemas.openxmlformats.org/drawingml/2006/main" name="blank">
  <a:themeElements>
    <a:clrScheme name="">
      <a:dk1>
        <a:srgbClr val="000000"/>
      </a:dk1>
      <a:lt1>
        <a:srgbClr val="FFFFFF"/>
      </a:lt1>
      <a:dk2>
        <a:srgbClr val="E90C1A"/>
      </a:dk2>
      <a:lt2>
        <a:srgbClr val="333333"/>
      </a:lt2>
      <a:accent1>
        <a:srgbClr val="FFFFFF"/>
      </a:accent1>
      <a:accent2>
        <a:srgbClr val="CCCCCC"/>
      </a:accent2>
      <a:accent3>
        <a:srgbClr val="FFFFFF"/>
      </a:accent3>
      <a:accent4>
        <a:srgbClr val="000000"/>
      </a:accent4>
      <a:accent5>
        <a:srgbClr val="FFFFFF"/>
      </a:accent5>
      <a:accent6>
        <a:srgbClr val="B9B9B9"/>
      </a:accent6>
      <a:hlink>
        <a:srgbClr val="999999"/>
      </a:hlink>
      <a:folHlink>
        <a:srgbClr val="666666"/>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108000" rIns="90000" bIns="108000" numCol="1" anchor="t" anchorCtr="0" compatLnSpc="1">
        <a:prstTxWarp prst="textNoShape">
          <a:avLst/>
        </a:prstTxWarp>
      </a:bodyPr>
      <a:lstStyle>
        <a:defPPr marL="0" marR="0" indent="0" algn="ctr" defTabSz="900113" rtl="0" eaLnBrk="1" fontAlgn="base" latinLnBrk="0" hangingPunct="1">
          <a:lnSpc>
            <a:spcPct val="100000"/>
          </a:lnSpc>
          <a:spcBef>
            <a:spcPct val="20000"/>
          </a:spcBef>
          <a:spcAft>
            <a:spcPct val="0"/>
          </a:spcAft>
          <a:buClrTx/>
          <a:buSzTx/>
          <a:buFontTx/>
          <a:buNone/>
          <a:tabLst/>
          <a:defRPr kumimoji="0" lang="de-DE"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108000" rIns="90000" bIns="108000" numCol="1" anchor="t" anchorCtr="0" compatLnSpc="1">
        <a:prstTxWarp prst="textNoShape">
          <a:avLst/>
        </a:prstTxWarp>
      </a:bodyPr>
      <a:lstStyle>
        <a:defPPr marL="0" marR="0" indent="0" algn="ctr" defTabSz="900113" rtl="0" eaLnBrk="1" fontAlgn="base" latinLnBrk="0" hangingPunct="1">
          <a:lnSpc>
            <a:spcPct val="100000"/>
          </a:lnSpc>
          <a:spcBef>
            <a:spcPct val="20000"/>
          </a:spcBef>
          <a:spcAft>
            <a:spcPct val="0"/>
          </a:spcAft>
          <a:buClrTx/>
          <a:buSzTx/>
          <a:buFontTx/>
          <a:buNone/>
          <a:tabLst/>
          <a:defRPr kumimoji="0" lang="de-DE"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333333"/>
        </a:lt2>
        <a:accent1>
          <a:srgbClr val="D9D9D9"/>
        </a:accent1>
        <a:accent2>
          <a:srgbClr val="D9D9D9"/>
        </a:accent2>
        <a:accent3>
          <a:srgbClr val="FFFFFF"/>
        </a:accent3>
        <a:accent4>
          <a:srgbClr val="000000"/>
        </a:accent4>
        <a:accent5>
          <a:srgbClr val="E9E9E9"/>
        </a:accent5>
        <a:accent6>
          <a:srgbClr val="C4C4C4"/>
        </a:accent6>
        <a:hlink>
          <a:srgbClr val="A6A6A6"/>
        </a:hlink>
        <a:folHlink>
          <a:srgbClr val="A6A6A6"/>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333333"/>
        </a:lt2>
        <a:accent1>
          <a:srgbClr val="CCCCCC"/>
        </a:accent1>
        <a:accent2>
          <a:srgbClr val="D9D9D9"/>
        </a:accent2>
        <a:accent3>
          <a:srgbClr val="FFFFFF"/>
        </a:accent3>
        <a:accent4>
          <a:srgbClr val="000000"/>
        </a:accent4>
        <a:accent5>
          <a:srgbClr val="E2E2E2"/>
        </a:accent5>
        <a:accent6>
          <a:srgbClr val="C4C4C4"/>
        </a:accent6>
        <a:hlink>
          <a:srgbClr val="666666"/>
        </a:hlink>
        <a:folHlink>
          <a:srgbClr val="999999"/>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333333"/>
        </a:lt2>
        <a:accent1>
          <a:srgbClr val="FFFFFF"/>
        </a:accent1>
        <a:accent2>
          <a:srgbClr val="CCCCCC"/>
        </a:accent2>
        <a:accent3>
          <a:srgbClr val="FFFFFF"/>
        </a:accent3>
        <a:accent4>
          <a:srgbClr val="000000"/>
        </a:accent4>
        <a:accent5>
          <a:srgbClr val="FFFFFF"/>
        </a:accent5>
        <a:accent6>
          <a:srgbClr val="B9B9B9"/>
        </a:accent6>
        <a:hlink>
          <a:srgbClr val="999999"/>
        </a:hlink>
        <a:folHlink>
          <a:srgbClr val="666666"/>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333333"/>
        </a:lt2>
        <a:accent1>
          <a:srgbClr val="FF0000"/>
        </a:accent1>
        <a:accent2>
          <a:srgbClr val="CCCCCC"/>
        </a:accent2>
        <a:accent3>
          <a:srgbClr val="FFFFFF"/>
        </a:accent3>
        <a:accent4>
          <a:srgbClr val="000000"/>
        </a:accent4>
        <a:accent5>
          <a:srgbClr val="FFAAAA"/>
        </a:accent5>
        <a:accent6>
          <a:srgbClr val="B9B9B9"/>
        </a:accent6>
        <a:hlink>
          <a:srgbClr val="999999"/>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C67E62704D5A4990A568056C9927C8" ma:contentTypeVersion="8" ma:contentTypeDescription="Create a new document." ma:contentTypeScope="" ma:versionID="d78d187912696083b64b14b4a3bace73">
  <xsd:schema xmlns:xsd="http://www.w3.org/2001/XMLSchema" xmlns:xs="http://www.w3.org/2001/XMLSchema" xmlns:p="http://schemas.microsoft.com/office/2006/metadata/properties" xmlns:ns2="51f3c532-5f64-4c96-b4ed-9792951e073c" xmlns:ns3="5d7be1df-5b56-4518-9fa2-71762ae360b1" targetNamespace="http://schemas.microsoft.com/office/2006/metadata/properties" ma:root="true" ma:fieldsID="62a37416c8ee80fb60e16680f2c07283" ns2:_="" ns3:_="">
    <xsd:import namespace="51f3c532-5f64-4c96-b4ed-9792951e073c"/>
    <xsd:import namespace="5d7be1df-5b56-4518-9fa2-71762ae360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3c532-5f64-4c96-b4ed-9792951e07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7be1df-5b56-4518-9fa2-71762ae360b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B869D3-14F0-416A-A614-5FA3CE2BCE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f3c532-5f64-4c96-b4ed-9792951e073c"/>
    <ds:schemaRef ds:uri="5d7be1df-5b56-4518-9fa2-71762ae360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112F2D-7CD1-4597-9A14-CCD9F421F736}">
  <ds:schemaRefs>
    <ds:schemaRef ds:uri="http://schemas.microsoft.com/sharepoint/v3/contenttype/forms"/>
  </ds:schemaRefs>
</ds:datastoreItem>
</file>

<file path=customXml/itemProps3.xml><?xml version="1.0" encoding="utf-8"?>
<ds:datastoreItem xmlns:ds="http://schemas.openxmlformats.org/officeDocument/2006/customXml" ds:itemID="{A9A222B4-D7C1-43E3-8233-3E77328B81FF}">
  <ds:schemaRefs>
    <ds:schemaRef ds:uri="http://purl.org/dc/terms/"/>
    <ds:schemaRef ds:uri="http://schemas.microsoft.com/office/2006/documentManagement/types"/>
    <ds:schemaRef ds:uri="51f3c532-5f64-4c96-b4ed-9792951e073c"/>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d7be1df-5b56-4518-9fa2-71762ae360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TotalTime>
  <Words>1526</Words>
  <Application>Microsoft Office PowerPoint</Application>
  <PresentationFormat>Custom</PresentationFormat>
  <Paragraphs>263</Paragraphs>
  <Slides>28</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4" baseType="lpstr">
      <vt:lpstr>Arial</vt:lpstr>
      <vt:lpstr>Calibri</vt:lpstr>
      <vt:lpstr>Times New Roman</vt:lpstr>
      <vt:lpstr>blank</vt:lpstr>
      <vt:lpstr>think-cell Folie</vt:lpstr>
      <vt:lpstr>Chart</vt:lpstr>
      <vt:lpstr>PowerPoint Presentation</vt:lpstr>
      <vt:lpstr>21st Century Top Management Challenges in Quality, Procurement and Supply Chain Management</vt:lpstr>
      <vt:lpstr>CQI Corporate Partners’ Workshop 5th March 2019</vt:lpstr>
      <vt:lpstr>PowerPoint Presentation</vt:lpstr>
      <vt:lpstr>PowerPoint Presentation</vt:lpstr>
      <vt:lpstr>PowerPoint Presentation</vt:lpstr>
      <vt:lpstr>PowerPoint Presentation</vt:lpstr>
      <vt:lpstr>2.  About the sample population</vt:lpstr>
      <vt:lpstr>The study was truly global </vt:lpstr>
      <vt:lpstr>A third of the participating companies had a revenue  of over €1 billion per annum</vt:lpstr>
      <vt:lpstr>PowerPoint Presentation</vt:lpstr>
      <vt:lpstr>PowerPoint Presentation</vt:lpstr>
      <vt:lpstr>Leadership and Quality: The Responses</vt:lpstr>
      <vt:lpstr>Most companies use multiple KPIs to measure and evaluate the cost of quality</vt:lpstr>
      <vt:lpstr>A fifth of respondents report quality related costs at 2 - 5% of revenue, but nearly 30% reported it higher</vt:lpstr>
      <vt:lpstr>PowerPoint Presentation</vt:lpstr>
      <vt:lpstr>PowerPoint Presentation</vt:lpstr>
      <vt:lpstr>Are there board/c-level executives responsible for supply chain management and/or quality in your company?</vt:lpstr>
      <vt:lpstr>PowerPoint Presentation</vt:lpstr>
      <vt:lpstr>  Managing Quality Risks: The Responses   </vt:lpstr>
      <vt:lpstr>Half the respondents have had between one and three high profile quality failures in the last three years, with poorer performers having significantly more</vt:lpstr>
      <vt:lpstr>PowerPoint Presentation</vt:lpstr>
      <vt:lpstr>PowerPoint Presentation</vt:lpstr>
      <vt:lpstr>PowerPoint Presentation</vt:lpstr>
      <vt:lpstr>6. Supply chain management and procurement </vt:lpstr>
      <vt:lpstr>7: Procurement and supply chain’s roles in quality management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Global Procurement &amp; SCM Study</dc:title>
  <dc:creator>Flow</dc:creator>
  <cp:lastModifiedBy>Katey Twyford</cp:lastModifiedBy>
  <cp:revision>4</cp:revision>
  <cp:lastPrinted>2018-09-13T13:36:26Z</cp:lastPrinted>
  <dcterms:created xsi:type="dcterms:W3CDTF">2013-09-16T12:28:58Z</dcterms:created>
  <dcterms:modified xsi:type="dcterms:W3CDTF">2019-03-06T16:16:36Z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0x01010003C67E62704D5A4990A568056C9927C8</vt:lpwstr>
  </property>
</Properties>
</file>